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3" r:id="rId1"/>
  </p:sldMasterIdLst>
  <p:notesMasterIdLst>
    <p:notesMasterId r:id="rId19"/>
  </p:notesMasterIdLst>
  <p:handoutMasterIdLst>
    <p:handoutMasterId r:id="rId20"/>
  </p:handoutMasterIdLst>
  <p:sldIdLst>
    <p:sldId id="297" r:id="rId2"/>
    <p:sldId id="661" r:id="rId3"/>
    <p:sldId id="797" r:id="rId4"/>
    <p:sldId id="784" r:id="rId5"/>
    <p:sldId id="788" r:id="rId6"/>
    <p:sldId id="790" r:id="rId7"/>
    <p:sldId id="803" r:id="rId8"/>
    <p:sldId id="798" r:id="rId9"/>
    <p:sldId id="799" r:id="rId10"/>
    <p:sldId id="800" r:id="rId11"/>
    <p:sldId id="806" r:id="rId12"/>
    <p:sldId id="801" r:id="rId13"/>
    <p:sldId id="295" r:id="rId14"/>
    <p:sldId id="298" r:id="rId15"/>
    <p:sldId id="804" r:id="rId16"/>
    <p:sldId id="653" r:id="rId17"/>
    <p:sldId id="805" r:id="rId18"/>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7" autoAdjust="0"/>
    <p:restoredTop sz="76718" autoAdjust="0"/>
  </p:normalViewPr>
  <p:slideViewPr>
    <p:cSldViewPr snapToGrid="0" snapToObjects="1">
      <p:cViewPr varScale="1">
        <p:scale>
          <a:sx n="85" d="100"/>
          <a:sy n="85" d="100"/>
        </p:scale>
        <p:origin x="1984" y="176"/>
      </p:cViewPr>
      <p:guideLst>
        <p:guide orient="horz" pos="2160"/>
        <p:guide pos="2880"/>
      </p:guideLst>
    </p:cSldViewPr>
  </p:slideViewPr>
  <p:notesTextViewPr>
    <p:cViewPr>
      <p:scale>
        <a:sx n="3" d="2"/>
        <a:sy n="3" d="2"/>
      </p:scale>
      <p:origin x="0" y="0"/>
    </p:cViewPr>
  </p:notesTextViewPr>
  <p:sorterViewPr>
    <p:cViewPr>
      <p:scale>
        <a:sx n="100" d="100"/>
        <a:sy n="100" d="100"/>
      </p:scale>
      <p:origin x="0" y="-75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97313" y="0"/>
            <a:ext cx="2982912" cy="501650"/>
          </a:xfrm>
          <a:prstGeom prst="rect">
            <a:avLst/>
          </a:prstGeom>
        </p:spPr>
        <p:txBody>
          <a:bodyPr vert="horz" lIns="91440" tIns="45720" rIns="91440" bIns="45720" rtlCol="0"/>
          <a:lstStyle>
            <a:lvl1pPr algn="r">
              <a:defRPr sz="1200"/>
            </a:lvl1pPr>
          </a:lstStyle>
          <a:p>
            <a:fld id="{37E3040D-31A8-461A-A976-176D4C6354A5}" type="datetimeFigureOut">
              <a:rPr lang="sv-SE" smtClean="0"/>
              <a:t>2023-02-21</a:t>
            </a:fld>
            <a:endParaRPr lang="sv-SE"/>
          </a:p>
        </p:txBody>
      </p:sp>
      <p:sp>
        <p:nvSpPr>
          <p:cNvPr id="4" name="Platshållare för sidfot 3"/>
          <p:cNvSpPr>
            <a:spLocks noGrp="1"/>
          </p:cNvSpPr>
          <p:nvPr>
            <p:ph type="ftr" sz="quarter" idx="2"/>
          </p:nvPr>
        </p:nvSpPr>
        <p:spPr>
          <a:xfrm>
            <a:off x="0" y="9501188"/>
            <a:ext cx="2982913" cy="50165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97313" y="9501188"/>
            <a:ext cx="2982912" cy="501650"/>
          </a:xfrm>
          <a:prstGeom prst="rect">
            <a:avLst/>
          </a:prstGeom>
        </p:spPr>
        <p:txBody>
          <a:bodyPr vert="horz" lIns="91440" tIns="45720" rIns="91440" bIns="45720" rtlCol="0" anchor="b"/>
          <a:lstStyle>
            <a:lvl1pPr algn="r">
              <a:defRPr sz="1200"/>
            </a:lvl1pPr>
          </a:lstStyle>
          <a:p>
            <a:fld id="{3AE492BA-74F6-41B5-85C9-D105440556A6}" type="slidenum">
              <a:rPr lang="sv-SE" smtClean="0"/>
              <a:t>‹#›</a:t>
            </a:fld>
            <a:endParaRPr lang="sv-SE"/>
          </a:p>
        </p:txBody>
      </p:sp>
    </p:spTree>
    <p:extLst>
      <p:ext uri="{BB962C8B-B14F-4D97-AF65-F5344CB8AC3E}">
        <p14:creationId xmlns:p14="http://schemas.microsoft.com/office/powerpoint/2010/main" val="1417155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82742" cy="50219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97513" y="0"/>
            <a:ext cx="2982742" cy="502192"/>
          </a:xfrm>
          <a:prstGeom prst="rect">
            <a:avLst/>
          </a:prstGeom>
        </p:spPr>
        <p:txBody>
          <a:bodyPr vert="horz" lIns="91440" tIns="45720" rIns="91440" bIns="45720" rtlCol="0"/>
          <a:lstStyle>
            <a:lvl1pPr algn="r">
              <a:defRPr sz="1200"/>
            </a:lvl1pPr>
          </a:lstStyle>
          <a:p>
            <a:fld id="{197D0A12-775B-40F9-9DC3-93398A698F70}" type="datetimeFigureOut">
              <a:rPr lang="sv-SE" smtClean="0"/>
              <a:t>2023-02-21</a:t>
            </a:fld>
            <a:endParaRPr lang="sv-SE"/>
          </a:p>
        </p:txBody>
      </p:sp>
      <p:sp>
        <p:nvSpPr>
          <p:cNvPr id="4" name="Platshållare för bildobjekt 3"/>
          <p:cNvSpPr>
            <a:spLocks noGrp="1" noRot="1" noChangeAspect="1"/>
          </p:cNvSpPr>
          <p:nvPr>
            <p:ph type="sldImg" idx="2"/>
          </p:nvPr>
        </p:nvSpPr>
        <p:spPr>
          <a:xfrm>
            <a:off x="1192213" y="1250950"/>
            <a:ext cx="4497387" cy="33750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8805" y="4813525"/>
            <a:ext cx="5504204" cy="393895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500647"/>
            <a:ext cx="2982742" cy="50219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97513" y="9500647"/>
            <a:ext cx="2982742" cy="502192"/>
          </a:xfrm>
          <a:prstGeom prst="rect">
            <a:avLst/>
          </a:prstGeom>
        </p:spPr>
        <p:txBody>
          <a:bodyPr vert="horz" lIns="91440" tIns="45720" rIns="91440" bIns="45720" rtlCol="0" anchor="b"/>
          <a:lstStyle>
            <a:lvl1pPr algn="r">
              <a:defRPr sz="1200"/>
            </a:lvl1pPr>
          </a:lstStyle>
          <a:p>
            <a:fld id="{3684A51B-9D4C-4280-812D-6234CF5BB3B9}" type="slidenum">
              <a:rPr lang="sv-SE" smtClean="0"/>
              <a:t>‹#›</a:t>
            </a:fld>
            <a:endParaRPr lang="sv-SE"/>
          </a:p>
        </p:txBody>
      </p:sp>
    </p:spTree>
    <p:extLst>
      <p:ext uri="{BB962C8B-B14F-4D97-AF65-F5344CB8AC3E}">
        <p14:creationId xmlns:p14="http://schemas.microsoft.com/office/powerpoint/2010/main" val="66051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4F6DBA7-38D3-4FF9-B176-AA5B07999DDF}"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05935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INGJUTA HOPP OCH MOD I NÄSTA GENERATIONS MUSIKER</a:t>
            </a:r>
          </a:p>
        </p:txBody>
      </p:sp>
      <p:sp>
        <p:nvSpPr>
          <p:cNvPr id="4" name="Slide Number Placeholder 3"/>
          <p:cNvSpPr>
            <a:spLocks noGrp="1"/>
          </p:cNvSpPr>
          <p:nvPr>
            <p:ph type="sldNum" sz="quarter" idx="5"/>
          </p:nvPr>
        </p:nvSpPr>
        <p:spPr/>
        <p:txBody>
          <a:bodyPr/>
          <a:lstStyle/>
          <a:p>
            <a:fld id="{E4F6DBA7-38D3-4FF9-B176-AA5B07999DDF}" type="slidenum">
              <a:rPr lang="sv-SE" smtClean="0"/>
              <a:pPr/>
              <a:t>14</a:t>
            </a:fld>
            <a:endParaRPr lang="sv-SE"/>
          </a:p>
        </p:txBody>
      </p:sp>
    </p:spTree>
    <p:extLst>
      <p:ext uri="{BB962C8B-B14F-4D97-AF65-F5344CB8AC3E}">
        <p14:creationId xmlns:p14="http://schemas.microsoft.com/office/powerpoint/2010/main" val="203862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Center for social</a:t>
            </a:r>
            <a:r>
              <a:rPr lang="sv-SE" baseline="0" dirty="0"/>
              <a:t> </a:t>
            </a:r>
            <a:r>
              <a:rPr lang="sv-SE" baseline="0" dirty="0" err="1"/>
              <a:t>sustainability</a:t>
            </a:r>
            <a:endParaRPr lang="sv-SE" baseline="0" dirty="0"/>
          </a:p>
          <a:p>
            <a:pPr eaLnBrk="0" fontAlgn="base" hangingPunct="0">
              <a:spcBef>
                <a:spcPct val="0"/>
              </a:spcBef>
              <a:spcAft>
                <a:spcPct val="0"/>
              </a:spcAft>
            </a:pPr>
            <a:r>
              <a:rPr lang="sv-SE" altLang="sv-SE" sz="1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 Agenda for Research on the </a:t>
            </a:r>
            <a:r>
              <a:rPr lang="sv-SE" altLang="sv-SE" sz="1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Sustainability</a:t>
            </a:r>
            <a:r>
              <a:rPr lang="sv-SE" altLang="sv-SE" sz="1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of Public Health Programs</a:t>
            </a:r>
          </a:p>
          <a:p>
            <a:pPr eaLnBrk="0" fontAlgn="base" hangingPunct="0">
              <a:spcBef>
                <a:spcPct val="0"/>
              </a:spcBef>
              <a:spcAft>
                <a:spcPct val="0"/>
              </a:spcAft>
            </a:pPr>
            <a:r>
              <a:rPr lang="sv-SE" altLang="sv-SE" sz="1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Scheirer</a:t>
            </a:r>
            <a:r>
              <a:rPr lang="sv-SE" altLang="sv-SE" sz="1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and </a:t>
            </a:r>
            <a:r>
              <a:rPr lang="sv-SE" altLang="sv-SE" sz="1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Dearing</a:t>
            </a:r>
            <a:r>
              <a:rPr lang="sv-SE" altLang="sv-SE" sz="1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Review 2013</a:t>
            </a:r>
            <a:endParaRPr lang="sv-SE" altLang="sv-SE"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84A51B-9D4C-4280-812D-6234CF5BB3B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54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How</a:t>
            </a:r>
            <a:r>
              <a:rPr lang="sv-SE" dirty="0"/>
              <a:t> </a:t>
            </a:r>
            <a:r>
              <a:rPr lang="sv-SE" dirty="0" err="1"/>
              <a:t>does</a:t>
            </a:r>
            <a:r>
              <a:rPr lang="sv-SE" dirty="0"/>
              <a:t> </a:t>
            </a:r>
            <a:r>
              <a:rPr lang="sv-SE" dirty="0" err="1"/>
              <a:t>this</a:t>
            </a:r>
            <a:r>
              <a:rPr lang="sv-SE" dirty="0"/>
              <a:t> </a:t>
            </a:r>
            <a:r>
              <a:rPr lang="sv-SE" dirty="0" err="1"/>
              <a:t>work</a:t>
            </a:r>
            <a:r>
              <a:rPr lang="sv-SE" dirty="0"/>
              <a:t>?</a:t>
            </a:r>
          </a:p>
          <a:p>
            <a:r>
              <a:rPr lang="en-SE"/>
              <a:t>Snsory cerebral cortex</a:t>
            </a:r>
          </a:p>
        </p:txBody>
      </p:sp>
      <p:sp>
        <p:nvSpPr>
          <p:cNvPr id="4" name="Slide Number Placeholder 3"/>
          <p:cNvSpPr>
            <a:spLocks noGrp="1"/>
          </p:cNvSpPr>
          <p:nvPr>
            <p:ph type="sldNum" sz="quarter" idx="5"/>
          </p:nvPr>
        </p:nvSpPr>
        <p:spPr/>
        <p:txBody>
          <a:bodyPr/>
          <a:lstStyle/>
          <a:p>
            <a:fld id="{3684A51B-9D4C-4280-812D-6234CF5BB3B9}" type="slidenum">
              <a:rPr lang="sv-SE" smtClean="0"/>
              <a:t>2</a:t>
            </a:fld>
            <a:endParaRPr lang="sv-SE"/>
          </a:p>
        </p:txBody>
      </p:sp>
    </p:spTree>
    <p:extLst>
      <p:ext uri="{BB962C8B-B14F-4D97-AF65-F5344CB8AC3E}">
        <p14:creationId xmlns:p14="http://schemas.microsoft.com/office/powerpoint/2010/main" val="142594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u="none" strike="noStrike" dirty="0">
                <a:solidFill>
                  <a:srgbClr val="202124"/>
                </a:solidFill>
                <a:effectLst/>
                <a:latin typeface="arial" panose="020B0604020202020204" pitchFamily="34" charset="0"/>
              </a:rPr>
              <a:t>Social </a:t>
            </a:r>
            <a:r>
              <a:rPr lang="sv-SE" b="0" i="0" u="none" strike="noStrike" dirty="0" err="1">
                <a:solidFill>
                  <a:srgbClr val="202124"/>
                </a:solidFill>
                <a:effectLst/>
                <a:latin typeface="arial" panose="020B0604020202020204" pitchFamily="34" charset="0"/>
              </a:rPr>
              <a:t>sustainability</a:t>
            </a:r>
            <a:r>
              <a:rPr lang="sv-SE" b="0" i="0" u="none" strike="noStrike" dirty="0">
                <a:solidFill>
                  <a:srgbClr val="202124"/>
                </a:solidFill>
                <a:effectLst/>
                <a:latin typeface="arial" panose="020B0604020202020204" pitchFamily="34" charset="0"/>
              </a:rPr>
              <a:t> </a:t>
            </a:r>
            <a:r>
              <a:rPr lang="sv-SE" b="0" i="0" u="none" strike="noStrike" dirty="0" err="1">
                <a:solidFill>
                  <a:srgbClr val="202124"/>
                </a:solidFill>
                <a:effectLst/>
                <a:latin typeface="arial" panose="020B0604020202020204" pitchFamily="34" charset="0"/>
              </a:rPr>
              <a:t>occurs</a:t>
            </a:r>
            <a:r>
              <a:rPr lang="sv-SE" b="0" i="0" u="none" strike="noStrike" dirty="0">
                <a:solidFill>
                  <a:srgbClr val="202124"/>
                </a:solidFill>
                <a:effectLst/>
                <a:latin typeface="arial" panose="020B0604020202020204" pitchFamily="34" charset="0"/>
              </a:rPr>
              <a:t> </a:t>
            </a:r>
            <a:r>
              <a:rPr lang="sv-SE" b="0" i="0" u="none" strike="noStrike" dirty="0" err="1">
                <a:solidFill>
                  <a:srgbClr val="202124"/>
                </a:solidFill>
                <a:effectLst/>
                <a:latin typeface="arial" panose="020B0604020202020204" pitchFamily="34" charset="0"/>
              </a:rPr>
              <a:t>when</a:t>
            </a:r>
            <a:r>
              <a:rPr lang="sv-SE" b="0" i="0" u="none" strike="noStrike" dirty="0">
                <a:solidFill>
                  <a:srgbClr val="202124"/>
                </a:solidFill>
                <a:effectLst/>
                <a:latin typeface="arial" panose="020B0604020202020204" pitchFamily="34" charset="0"/>
              </a:rPr>
              <a:t> the formal and </a:t>
            </a:r>
            <a:r>
              <a:rPr lang="sv-SE" b="0" i="0" u="none" strike="noStrike" dirty="0" err="1">
                <a:solidFill>
                  <a:srgbClr val="202124"/>
                </a:solidFill>
                <a:effectLst/>
                <a:latin typeface="arial" panose="020B0604020202020204" pitchFamily="34" charset="0"/>
              </a:rPr>
              <a:t>informal</a:t>
            </a:r>
            <a:r>
              <a:rPr lang="sv-SE" b="0" i="0" u="none" strike="noStrike" dirty="0">
                <a:solidFill>
                  <a:srgbClr val="202124"/>
                </a:solidFill>
                <a:effectLst/>
                <a:latin typeface="arial" panose="020B0604020202020204" pitchFamily="34" charset="0"/>
              </a:rPr>
              <a:t> </a:t>
            </a:r>
            <a:r>
              <a:rPr lang="sv-SE" b="0" i="0" u="none" strike="noStrike" dirty="0" err="1">
                <a:solidFill>
                  <a:srgbClr val="202124"/>
                </a:solidFill>
                <a:effectLst/>
                <a:latin typeface="arial" panose="020B0604020202020204" pitchFamily="34" charset="0"/>
              </a:rPr>
              <a:t>processes</a:t>
            </a:r>
            <a:r>
              <a:rPr lang="sv-SE" b="0" i="0" u="none" strike="noStrike" dirty="0">
                <a:solidFill>
                  <a:srgbClr val="202124"/>
                </a:solidFill>
                <a:effectLst/>
                <a:latin typeface="arial" panose="020B0604020202020204" pitchFamily="34" charset="0"/>
              </a:rPr>
              <a:t>; systems; </a:t>
            </a:r>
            <a:r>
              <a:rPr lang="sv-SE" b="0" i="0" u="none" strike="noStrike" dirty="0" err="1">
                <a:solidFill>
                  <a:srgbClr val="202124"/>
                </a:solidFill>
                <a:effectLst/>
                <a:latin typeface="arial" panose="020B0604020202020204" pitchFamily="34" charset="0"/>
              </a:rPr>
              <a:t>structures</a:t>
            </a:r>
            <a:r>
              <a:rPr lang="sv-SE" b="0" i="0" u="none" strike="noStrike" dirty="0">
                <a:solidFill>
                  <a:srgbClr val="202124"/>
                </a:solidFill>
                <a:effectLst/>
                <a:latin typeface="arial" panose="020B0604020202020204" pitchFamily="34" charset="0"/>
              </a:rPr>
              <a:t>; and relationships </a:t>
            </a:r>
            <a:r>
              <a:rPr lang="sv-SE" b="0" i="0" u="none" strike="noStrike" dirty="0" err="1">
                <a:solidFill>
                  <a:srgbClr val="202124"/>
                </a:solidFill>
                <a:effectLst/>
                <a:latin typeface="arial" panose="020B0604020202020204" pitchFamily="34" charset="0"/>
              </a:rPr>
              <a:t>actively</a:t>
            </a:r>
            <a:r>
              <a:rPr lang="sv-SE" b="0" i="0" u="none" strike="noStrike" dirty="0">
                <a:solidFill>
                  <a:srgbClr val="202124"/>
                </a:solidFill>
                <a:effectLst/>
                <a:latin typeface="arial" panose="020B0604020202020204" pitchFamily="34" charset="0"/>
              </a:rPr>
              <a:t> support the </a:t>
            </a:r>
            <a:r>
              <a:rPr lang="sv-SE" b="0" i="0" u="none" strike="noStrike" dirty="0" err="1">
                <a:solidFill>
                  <a:srgbClr val="202124"/>
                </a:solidFill>
                <a:effectLst/>
                <a:latin typeface="arial" panose="020B0604020202020204" pitchFamily="34" charset="0"/>
              </a:rPr>
              <a:t>capacity</a:t>
            </a:r>
            <a:r>
              <a:rPr lang="sv-SE" b="0" i="0" u="none" strike="noStrike" dirty="0">
                <a:solidFill>
                  <a:srgbClr val="202124"/>
                </a:solidFill>
                <a:effectLst/>
                <a:latin typeface="arial" panose="020B0604020202020204" pitchFamily="34" charset="0"/>
              </a:rPr>
              <a:t> </a:t>
            </a:r>
            <a:r>
              <a:rPr lang="sv-SE" b="0" i="0" u="none" strike="noStrike" dirty="0" err="1">
                <a:solidFill>
                  <a:srgbClr val="202124"/>
                </a:solidFill>
                <a:effectLst/>
                <a:latin typeface="arial" panose="020B0604020202020204" pitchFamily="34" charset="0"/>
              </a:rPr>
              <a:t>of</a:t>
            </a:r>
            <a:r>
              <a:rPr lang="sv-SE" b="0" i="0" u="none" strike="noStrike" dirty="0">
                <a:solidFill>
                  <a:srgbClr val="202124"/>
                </a:solidFill>
                <a:effectLst/>
                <a:latin typeface="arial" panose="020B0604020202020204" pitchFamily="34" charset="0"/>
              </a:rPr>
              <a:t> </a:t>
            </a:r>
            <a:r>
              <a:rPr lang="sv-SE" b="0" i="0" u="none" strike="noStrike" dirty="0" err="1">
                <a:solidFill>
                  <a:srgbClr val="202124"/>
                </a:solidFill>
                <a:effectLst/>
                <a:latin typeface="arial" panose="020B0604020202020204" pitchFamily="34" charset="0"/>
              </a:rPr>
              <a:t>current</a:t>
            </a:r>
            <a:r>
              <a:rPr lang="sv-SE" b="0" i="0" u="none" strike="noStrike" dirty="0">
                <a:solidFill>
                  <a:srgbClr val="202124"/>
                </a:solidFill>
                <a:effectLst/>
                <a:latin typeface="arial" panose="020B0604020202020204" pitchFamily="34" charset="0"/>
              </a:rPr>
              <a:t> and </a:t>
            </a:r>
            <a:r>
              <a:rPr lang="sv-SE" b="0" i="0" u="none" strike="noStrike" dirty="0" err="1">
                <a:solidFill>
                  <a:srgbClr val="202124"/>
                </a:solidFill>
                <a:effectLst/>
                <a:latin typeface="arial" panose="020B0604020202020204" pitchFamily="34" charset="0"/>
              </a:rPr>
              <a:t>future</a:t>
            </a:r>
            <a:r>
              <a:rPr lang="sv-SE" b="0" i="0" u="none" strike="noStrike" dirty="0">
                <a:solidFill>
                  <a:srgbClr val="202124"/>
                </a:solidFill>
                <a:effectLst/>
                <a:latin typeface="arial" panose="020B0604020202020204" pitchFamily="34" charset="0"/>
              </a:rPr>
              <a:t> generations to </a:t>
            </a:r>
            <a:r>
              <a:rPr lang="sv-SE" b="0" i="0" u="none" strike="noStrike" dirty="0" err="1">
                <a:solidFill>
                  <a:srgbClr val="202124"/>
                </a:solidFill>
                <a:effectLst/>
                <a:latin typeface="arial" panose="020B0604020202020204" pitchFamily="34" charset="0"/>
              </a:rPr>
              <a:t>create</a:t>
            </a:r>
            <a:r>
              <a:rPr lang="sv-SE" b="0" i="0" u="none" strike="noStrike" dirty="0">
                <a:solidFill>
                  <a:srgbClr val="202124"/>
                </a:solidFill>
                <a:effectLst/>
                <a:latin typeface="arial" panose="020B0604020202020204" pitchFamily="34" charset="0"/>
              </a:rPr>
              <a:t> </a:t>
            </a:r>
            <a:r>
              <a:rPr lang="sv-SE" b="0" i="0" u="none" strike="noStrike" dirty="0" err="1">
                <a:solidFill>
                  <a:srgbClr val="202124"/>
                </a:solidFill>
                <a:effectLst/>
                <a:latin typeface="arial" panose="020B0604020202020204" pitchFamily="34" charset="0"/>
              </a:rPr>
              <a:t>healthy</a:t>
            </a:r>
            <a:r>
              <a:rPr lang="sv-SE" b="0" i="0" u="none" strike="noStrike" dirty="0">
                <a:solidFill>
                  <a:srgbClr val="202124"/>
                </a:solidFill>
                <a:effectLst/>
                <a:latin typeface="arial" panose="020B0604020202020204" pitchFamily="34" charset="0"/>
              </a:rPr>
              <a:t> and </a:t>
            </a:r>
            <a:r>
              <a:rPr lang="sv-SE" b="0" i="0" u="none" strike="noStrike" dirty="0" err="1">
                <a:solidFill>
                  <a:srgbClr val="202124"/>
                </a:solidFill>
                <a:effectLst/>
                <a:latin typeface="arial" panose="020B0604020202020204" pitchFamily="34" charset="0"/>
              </a:rPr>
              <a:t>livable</a:t>
            </a:r>
            <a:r>
              <a:rPr lang="sv-SE" b="0" i="0" u="none" strike="noStrike" dirty="0">
                <a:solidFill>
                  <a:srgbClr val="202124"/>
                </a:solidFill>
                <a:effectLst/>
                <a:latin typeface="arial" panose="020B0604020202020204" pitchFamily="34" charset="0"/>
              </a:rPr>
              <a:t> </a:t>
            </a:r>
            <a:r>
              <a:rPr lang="sv-SE" b="0" i="0" u="none" strike="noStrike" dirty="0" err="1">
                <a:solidFill>
                  <a:srgbClr val="202124"/>
                </a:solidFill>
                <a:effectLst/>
                <a:latin typeface="arial" panose="020B0604020202020204" pitchFamily="34" charset="0"/>
              </a:rPr>
              <a:t>communities</a:t>
            </a:r>
            <a:r>
              <a:rPr lang="sv-SE" b="0" i="0" u="none" strike="noStrike" dirty="0">
                <a:solidFill>
                  <a:srgbClr val="202124"/>
                </a:solidFill>
                <a:effectLst/>
                <a:latin typeface="arial" panose="020B0604020202020204" pitchFamily="34" charset="0"/>
              </a:rPr>
              <a:t>.</a:t>
            </a:r>
            <a:endParaRPr lang="sv-SE" dirty="0"/>
          </a:p>
        </p:txBody>
      </p:sp>
      <p:sp>
        <p:nvSpPr>
          <p:cNvPr id="4" name="Platshållare för bildnummer 3"/>
          <p:cNvSpPr>
            <a:spLocks noGrp="1"/>
          </p:cNvSpPr>
          <p:nvPr>
            <p:ph type="sldNum" sz="quarter" idx="5"/>
          </p:nvPr>
        </p:nvSpPr>
        <p:spPr/>
        <p:txBody>
          <a:bodyPr/>
          <a:lstStyle/>
          <a:p>
            <a:fld id="{3684A51B-9D4C-4280-812D-6234CF5BB3B9}" type="slidenum">
              <a:rPr lang="sv-SE" smtClean="0"/>
              <a:t>3</a:t>
            </a:fld>
            <a:endParaRPr lang="sv-SE"/>
          </a:p>
        </p:txBody>
      </p:sp>
    </p:spTree>
    <p:extLst>
      <p:ext uri="{BB962C8B-B14F-4D97-AF65-F5344CB8AC3E}">
        <p14:creationId xmlns:p14="http://schemas.microsoft.com/office/powerpoint/2010/main" val="355990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apparent simplicity of this approach is deceptive, with a recent article on this topic concluding that</a:t>
            </a:r>
          </a:p>
          <a:p>
            <a:r>
              <a:rPr lang="en-GB" sz="1200" kern="1200">
                <a:solidFill>
                  <a:schemeClr val="tx1"/>
                </a:solidFill>
                <a:effectLst/>
                <a:latin typeface="+mn-lt"/>
                <a:ea typeface="+mn-ea"/>
                <a:cs typeface="+mn-cs"/>
              </a:rPr>
              <a:t>‘despite the rhetoric and apparent enthusiasm for crossing disciplines [it] remains relatively difficult</a:t>
            </a:r>
          </a:p>
          <a:p>
            <a:r>
              <a:rPr lang="en-GB" sz="1200" kern="1200">
                <a:solidFill>
                  <a:schemeClr val="tx1"/>
                </a:solidFill>
                <a:effectLst/>
                <a:latin typeface="+mn-lt"/>
                <a:ea typeface="+mn-ea"/>
                <a:cs typeface="+mn-cs"/>
              </a:rPr>
              <a:t>to initiate, fund, publish and sustain’ (Larson, Landers, &amp; </a:t>
            </a:r>
            <a:r>
              <a:rPr lang="en-GB" sz="1200" kern="1200" err="1">
                <a:solidFill>
                  <a:schemeClr val="tx1"/>
                </a:solidFill>
                <a:effectLst/>
                <a:latin typeface="+mn-lt"/>
                <a:ea typeface="+mn-ea"/>
                <a:cs typeface="+mn-cs"/>
              </a:rPr>
              <a:t>Begg</a:t>
            </a:r>
            <a:r>
              <a:rPr lang="en-GB" sz="1200" kern="1200">
                <a:solidFill>
                  <a:schemeClr val="tx1"/>
                </a:solidFill>
                <a:effectLst/>
                <a:latin typeface="+mn-lt"/>
                <a:ea typeface="+mn-ea"/>
                <a:cs typeface="+mn-cs"/>
              </a:rPr>
              <a:t>, 2011, p. 41).</a:t>
            </a:r>
          </a:p>
          <a:p>
            <a:endParaRPr lang="en-SE"/>
          </a:p>
        </p:txBody>
      </p:sp>
      <p:sp>
        <p:nvSpPr>
          <p:cNvPr id="4" name="Slide Number Placeholder 3"/>
          <p:cNvSpPr>
            <a:spLocks noGrp="1"/>
          </p:cNvSpPr>
          <p:nvPr>
            <p:ph type="sldNum" sz="quarter" idx="5"/>
          </p:nvPr>
        </p:nvSpPr>
        <p:spPr/>
        <p:txBody>
          <a:bodyPr/>
          <a:lstStyle/>
          <a:p>
            <a:fld id="{3684A51B-9D4C-4280-812D-6234CF5BB3B9}" type="slidenum">
              <a:rPr lang="sv-SE" smtClean="0"/>
              <a:t>4</a:t>
            </a:fld>
            <a:endParaRPr lang="sv-SE"/>
          </a:p>
        </p:txBody>
      </p:sp>
    </p:spTree>
    <p:extLst>
      <p:ext uri="{BB962C8B-B14F-4D97-AF65-F5344CB8AC3E}">
        <p14:creationId xmlns:p14="http://schemas.microsoft.com/office/powerpoint/2010/main" val="316429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84A51B-9D4C-4280-812D-6234CF5BB3B9}" type="slidenum">
              <a:rPr lang="sv-SE" smtClean="0"/>
              <a:t>5</a:t>
            </a:fld>
            <a:endParaRPr lang="sv-SE"/>
          </a:p>
        </p:txBody>
      </p:sp>
    </p:spTree>
    <p:extLst>
      <p:ext uri="{BB962C8B-B14F-4D97-AF65-F5344CB8AC3E}">
        <p14:creationId xmlns:p14="http://schemas.microsoft.com/office/powerpoint/2010/main" val="397630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Positive </a:t>
            </a:r>
            <a:r>
              <a:rPr lang="sv-SE" dirty="0" err="1"/>
              <a:t>learning</a:t>
            </a:r>
            <a:r>
              <a:rPr lang="sv-SE" dirty="0"/>
              <a:t> </a:t>
            </a:r>
            <a:r>
              <a:rPr lang="sv-SE" dirty="0" err="1"/>
              <a:t>outcomes</a:t>
            </a:r>
            <a:r>
              <a:rPr lang="sv-SE" dirty="0"/>
              <a:t> </a:t>
            </a:r>
            <a:r>
              <a:rPr lang="sv-SE" dirty="0" err="1"/>
              <a:t>such</a:t>
            </a:r>
            <a:r>
              <a:rPr lang="sv-SE" dirty="0"/>
              <a:t> as:</a:t>
            </a:r>
          </a:p>
          <a:p>
            <a:r>
              <a:rPr lang="sv-SE" dirty="0" err="1"/>
              <a:t>Increased</a:t>
            </a:r>
            <a:r>
              <a:rPr lang="sv-SE" dirty="0"/>
              <a:t> </a:t>
            </a:r>
            <a:r>
              <a:rPr lang="sv-SE" dirty="0" err="1"/>
              <a:t>critical</a:t>
            </a:r>
            <a:r>
              <a:rPr lang="sv-SE" dirty="0"/>
              <a:t> </a:t>
            </a:r>
            <a:r>
              <a:rPr lang="sv-SE" dirty="0" err="1"/>
              <a:t>thinking</a:t>
            </a:r>
            <a:r>
              <a:rPr lang="sv-SE" dirty="0"/>
              <a:t> </a:t>
            </a:r>
            <a:r>
              <a:rPr lang="sv-SE" dirty="0" err="1"/>
              <a:t>abilities</a:t>
            </a:r>
            <a:endParaRPr lang="sv-SE" dirty="0"/>
          </a:p>
          <a:p>
            <a:r>
              <a:rPr lang="sv-SE" dirty="0" err="1"/>
              <a:t>Higher</a:t>
            </a:r>
            <a:r>
              <a:rPr lang="sv-SE" dirty="0"/>
              <a:t> order </a:t>
            </a:r>
            <a:r>
              <a:rPr lang="sv-SE" dirty="0" err="1"/>
              <a:t>thinking</a:t>
            </a:r>
            <a:endParaRPr lang="sv-SE" dirty="0"/>
          </a:p>
          <a:p>
            <a:r>
              <a:rPr lang="sv-SE" dirty="0" err="1"/>
              <a:t>Content</a:t>
            </a:r>
            <a:r>
              <a:rPr lang="sv-SE" dirty="0"/>
              <a:t> </a:t>
            </a:r>
            <a:r>
              <a:rPr lang="sv-SE" dirty="0" err="1"/>
              <a:t>mastery</a:t>
            </a:r>
            <a:endParaRPr lang="sv-SE" dirty="0"/>
          </a:p>
          <a:p>
            <a:r>
              <a:rPr lang="sv-SE" dirty="0"/>
              <a:t>Problem </a:t>
            </a:r>
            <a:r>
              <a:rPr lang="sv-SE" dirty="0" err="1"/>
              <a:t>solving</a:t>
            </a:r>
            <a:endParaRPr lang="sv-SE" dirty="0"/>
          </a:p>
          <a:p>
            <a:r>
              <a:rPr lang="sv-SE" dirty="0"/>
              <a:t>Team </a:t>
            </a:r>
            <a:r>
              <a:rPr lang="sv-SE" dirty="0" err="1"/>
              <a:t>work</a:t>
            </a:r>
            <a:r>
              <a:rPr lang="sv-SE" dirty="0"/>
              <a:t> and </a:t>
            </a:r>
            <a:r>
              <a:rPr lang="sv-SE" dirty="0" err="1"/>
              <a:t>communication</a:t>
            </a:r>
            <a:r>
              <a:rPr lang="sv-SE" dirty="0"/>
              <a:t> </a:t>
            </a:r>
            <a:r>
              <a:rPr lang="sv-SE" dirty="0" err="1"/>
              <a:t>skills</a:t>
            </a:r>
            <a:endParaRPr lang="sv-SE" dirty="0"/>
          </a:p>
          <a:p>
            <a:r>
              <a:rPr lang="sv-SE" dirty="0" err="1"/>
              <a:t>Improved</a:t>
            </a:r>
            <a:r>
              <a:rPr lang="sv-SE" dirty="0"/>
              <a:t> </a:t>
            </a:r>
            <a:r>
              <a:rPr lang="sv-SE" dirty="0" err="1"/>
              <a:t>visuospatial</a:t>
            </a:r>
            <a:r>
              <a:rPr lang="sv-SE" dirty="0"/>
              <a:t> reasoning and </a:t>
            </a:r>
          </a:p>
          <a:p>
            <a:r>
              <a:rPr lang="sv-SE" dirty="0"/>
              <a:t>General </a:t>
            </a:r>
            <a:r>
              <a:rPr lang="sv-SE" dirty="0" err="1"/>
              <a:t>engagement</a:t>
            </a:r>
            <a:r>
              <a:rPr lang="sv-SE" dirty="0"/>
              <a:t> and </a:t>
            </a:r>
            <a:r>
              <a:rPr lang="sv-SE" dirty="0" err="1"/>
              <a:t>enjoyment</a:t>
            </a:r>
            <a:r>
              <a:rPr lang="sv-SE" dirty="0"/>
              <a:t> </a:t>
            </a:r>
            <a:r>
              <a:rPr lang="sv-SE" dirty="0" err="1"/>
              <a:t>of</a:t>
            </a:r>
            <a:r>
              <a:rPr lang="sv-SE" dirty="0"/>
              <a:t> </a:t>
            </a:r>
            <a:r>
              <a:rPr lang="sv-SE" dirty="0" err="1"/>
              <a:t>learning</a:t>
            </a:r>
            <a:endParaRPr lang="sv-SE" dirty="0"/>
          </a:p>
          <a:p>
            <a:endParaRPr lang="sv-SE" dirty="0"/>
          </a:p>
        </p:txBody>
      </p:sp>
      <p:sp>
        <p:nvSpPr>
          <p:cNvPr id="4" name="Platshållare för bildnummer 3"/>
          <p:cNvSpPr>
            <a:spLocks noGrp="1"/>
          </p:cNvSpPr>
          <p:nvPr>
            <p:ph type="sldNum" sz="quarter" idx="5"/>
          </p:nvPr>
        </p:nvSpPr>
        <p:spPr/>
        <p:txBody>
          <a:bodyPr/>
          <a:lstStyle/>
          <a:p>
            <a:fld id="{3684A51B-9D4C-4280-812D-6234CF5BB3B9}" type="slidenum">
              <a:rPr lang="sv-SE" smtClean="0"/>
              <a:t>7</a:t>
            </a:fld>
            <a:endParaRPr lang="sv-SE"/>
          </a:p>
        </p:txBody>
      </p:sp>
    </p:spTree>
    <p:extLst>
      <p:ext uri="{BB962C8B-B14F-4D97-AF65-F5344CB8AC3E}">
        <p14:creationId xmlns:p14="http://schemas.microsoft.com/office/powerpoint/2010/main" val="227327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80%</a:t>
            </a:r>
          </a:p>
        </p:txBody>
      </p:sp>
      <p:sp>
        <p:nvSpPr>
          <p:cNvPr id="4" name="Platshållare för bildnummer 3"/>
          <p:cNvSpPr>
            <a:spLocks noGrp="1"/>
          </p:cNvSpPr>
          <p:nvPr>
            <p:ph type="sldNum" sz="quarter" idx="5"/>
          </p:nvPr>
        </p:nvSpPr>
        <p:spPr/>
        <p:txBody>
          <a:bodyPr/>
          <a:lstStyle/>
          <a:p>
            <a:fld id="{3684A51B-9D4C-4280-812D-6234CF5BB3B9}" type="slidenum">
              <a:rPr lang="sv-SE" smtClean="0"/>
              <a:t>11</a:t>
            </a:fld>
            <a:endParaRPr lang="sv-SE"/>
          </a:p>
        </p:txBody>
      </p:sp>
    </p:spTree>
    <p:extLst>
      <p:ext uri="{BB962C8B-B14F-4D97-AF65-F5344CB8AC3E}">
        <p14:creationId xmlns:p14="http://schemas.microsoft.com/office/powerpoint/2010/main" val="126554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Positive </a:t>
            </a:r>
            <a:r>
              <a:rPr lang="sv-SE" dirty="0" err="1"/>
              <a:t>learning</a:t>
            </a:r>
            <a:r>
              <a:rPr lang="sv-SE" dirty="0"/>
              <a:t> </a:t>
            </a:r>
            <a:r>
              <a:rPr lang="sv-SE" dirty="0" err="1"/>
              <a:t>outcomes</a:t>
            </a:r>
            <a:r>
              <a:rPr lang="sv-SE" dirty="0"/>
              <a:t> </a:t>
            </a:r>
            <a:r>
              <a:rPr lang="sv-SE" dirty="0" err="1"/>
              <a:t>such</a:t>
            </a:r>
            <a:r>
              <a:rPr lang="sv-SE" dirty="0"/>
              <a:t> as:</a:t>
            </a:r>
          </a:p>
          <a:p>
            <a:r>
              <a:rPr lang="sv-SE" dirty="0" err="1"/>
              <a:t>Increased</a:t>
            </a:r>
            <a:r>
              <a:rPr lang="sv-SE" dirty="0"/>
              <a:t> </a:t>
            </a:r>
            <a:r>
              <a:rPr lang="sv-SE" dirty="0" err="1"/>
              <a:t>critical</a:t>
            </a:r>
            <a:r>
              <a:rPr lang="sv-SE" dirty="0"/>
              <a:t> </a:t>
            </a:r>
            <a:r>
              <a:rPr lang="sv-SE" dirty="0" err="1"/>
              <a:t>thinking</a:t>
            </a:r>
            <a:r>
              <a:rPr lang="sv-SE" dirty="0"/>
              <a:t> </a:t>
            </a:r>
            <a:r>
              <a:rPr lang="sv-SE" dirty="0" err="1"/>
              <a:t>abilities</a:t>
            </a:r>
            <a:endParaRPr lang="sv-SE" dirty="0"/>
          </a:p>
          <a:p>
            <a:r>
              <a:rPr lang="sv-SE" dirty="0" err="1"/>
              <a:t>Higher</a:t>
            </a:r>
            <a:r>
              <a:rPr lang="sv-SE" dirty="0"/>
              <a:t> order </a:t>
            </a:r>
            <a:r>
              <a:rPr lang="sv-SE" dirty="0" err="1"/>
              <a:t>thinking</a:t>
            </a:r>
            <a:endParaRPr lang="sv-SE" dirty="0"/>
          </a:p>
          <a:p>
            <a:r>
              <a:rPr lang="sv-SE" dirty="0" err="1"/>
              <a:t>Content</a:t>
            </a:r>
            <a:r>
              <a:rPr lang="sv-SE" dirty="0"/>
              <a:t> </a:t>
            </a:r>
            <a:r>
              <a:rPr lang="sv-SE" dirty="0" err="1"/>
              <a:t>mastery</a:t>
            </a:r>
            <a:endParaRPr lang="sv-SE" dirty="0"/>
          </a:p>
          <a:p>
            <a:r>
              <a:rPr lang="sv-SE" dirty="0"/>
              <a:t>Problem </a:t>
            </a:r>
            <a:r>
              <a:rPr lang="sv-SE" dirty="0" err="1"/>
              <a:t>solving</a:t>
            </a:r>
            <a:endParaRPr lang="sv-SE" dirty="0"/>
          </a:p>
          <a:p>
            <a:r>
              <a:rPr lang="sv-SE" dirty="0"/>
              <a:t>Team </a:t>
            </a:r>
            <a:r>
              <a:rPr lang="sv-SE" dirty="0" err="1"/>
              <a:t>work</a:t>
            </a:r>
            <a:r>
              <a:rPr lang="sv-SE" dirty="0"/>
              <a:t> and </a:t>
            </a:r>
            <a:r>
              <a:rPr lang="sv-SE" dirty="0" err="1"/>
              <a:t>communication</a:t>
            </a:r>
            <a:r>
              <a:rPr lang="sv-SE" dirty="0"/>
              <a:t> </a:t>
            </a:r>
            <a:r>
              <a:rPr lang="sv-SE" dirty="0" err="1"/>
              <a:t>skills</a:t>
            </a:r>
            <a:endParaRPr lang="sv-SE" dirty="0"/>
          </a:p>
          <a:p>
            <a:r>
              <a:rPr lang="sv-SE" dirty="0" err="1"/>
              <a:t>Improved</a:t>
            </a:r>
            <a:r>
              <a:rPr lang="sv-SE" dirty="0"/>
              <a:t> </a:t>
            </a:r>
            <a:r>
              <a:rPr lang="sv-SE" dirty="0" err="1"/>
              <a:t>visuospatial</a:t>
            </a:r>
            <a:r>
              <a:rPr lang="sv-SE" dirty="0"/>
              <a:t> reasoning and </a:t>
            </a:r>
          </a:p>
          <a:p>
            <a:r>
              <a:rPr lang="sv-SE" dirty="0"/>
              <a:t>General engagement and enjoyment of learning</a:t>
            </a:r>
          </a:p>
          <a:p>
            <a:pPr marL="285750" indent="-285750">
              <a:buFont typeface="Arial" panose="020B0604020202020204" pitchFamily="34" charset="0"/>
              <a:buChar char="•"/>
            </a:pPr>
            <a:r>
              <a:rPr lang="sv-SE" dirty="0"/>
              <a:t>the ability to </a:t>
            </a:r>
          </a:p>
          <a:p>
            <a:pPr marL="285750" indent="-285750">
              <a:buFont typeface="Arial" panose="020B0604020202020204" pitchFamily="34" charset="0"/>
              <a:buChar char="•"/>
            </a:pPr>
            <a:r>
              <a:rPr lang="sv-SE" dirty="0"/>
              <a:t>understand and associate synergies in different </a:t>
            </a:r>
          </a:p>
          <a:p>
            <a:pPr marL="285750" indent="-285750">
              <a:buFont typeface="Arial" panose="020B0604020202020204" pitchFamily="34" charset="0"/>
              <a:buChar char="•"/>
            </a:pPr>
            <a:r>
              <a:rPr lang="sv-SE" dirty="0"/>
              <a:t>aspects of a social system</a:t>
            </a:r>
          </a:p>
          <a:p>
            <a:pPr marL="285750" indent="-285750">
              <a:buFont typeface="Arial" panose="020B0604020202020204" pitchFamily="34" charset="0"/>
              <a:buChar char="•"/>
            </a:pPr>
            <a:r>
              <a:rPr lang="sv-SE" dirty="0"/>
              <a:t>Partnership through Dialogue and </a:t>
            </a:r>
          </a:p>
          <a:p>
            <a:pPr marL="285750" indent="-285750">
              <a:buFont typeface="Arial" panose="020B0604020202020204" pitchFamily="34" charset="0"/>
              <a:buChar char="•"/>
            </a:pPr>
            <a:r>
              <a:rPr lang="sv-SE" dirty="0"/>
              <a:t>negotiation</a:t>
            </a:r>
          </a:p>
          <a:p>
            <a:pPr marL="285750" indent="-285750">
              <a:buFont typeface="Arial" panose="020B0604020202020204" pitchFamily="34" charset="0"/>
              <a:buChar cha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3684A51B-9D4C-4280-812D-6234CF5BB3B9}" type="slidenum">
              <a:rPr lang="sv-SE" smtClean="0"/>
              <a:t>12</a:t>
            </a:fld>
            <a:endParaRPr lang="sv-SE"/>
          </a:p>
        </p:txBody>
      </p:sp>
    </p:spTree>
    <p:extLst>
      <p:ext uri="{BB962C8B-B14F-4D97-AF65-F5344CB8AC3E}">
        <p14:creationId xmlns:p14="http://schemas.microsoft.com/office/powerpoint/2010/main" val="101630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Bank of England: “ största transformation sedan industr. </a:t>
            </a:r>
            <a:r>
              <a:rPr lang="en-GB" dirty="0"/>
              <a:t>r</a:t>
            </a:r>
            <a:r>
              <a:rPr lang="en-SE" dirty="0"/>
              <a:t>evol.</a:t>
            </a:r>
          </a:p>
          <a:p>
            <a:r>
              <a:rPr lang="en-SE" dirty="0"/>
              <a:t>Tydlighet gällande samverkan mellan myndigheter</a:t>
            </a:r>
          </a:p>
          <a:p>
            <a:r>
              <a:rPr lang="en-SE" dirty="0"/>
              <a:t>Bottom up</a:t>
            </a:r>
          </a:p>
        </p:txBody>
      </p:sp>
      <p:sp>
        <p:nvSpPr>
          <p:cNvPr id="4" name="Slide Number Placeholder 3"/>
          <p:cNvSpPr>
            <a:spLocks noGrp="1"/>
          </p:cNvSpPr>
          <p:nvPr>
            <p:ph type="sldNum" sz="quarter" idx="5"/>
          </p:nvPr>
        </p:nvSpPr>
        <p:spPr/>
        <p:txBody>
          <a:bodyPr/>
          <a:lstStyle/>
          <a:p>
            <a:fld id="{E4F6DBA7-38D3-4FF9-B176-AA5B07999DDF}" type="slidenum">
              <a:rPr lang="sv-SE" smtClean="0"/>
              <a:pPr/>
              <a:t>13</a:t>
            </a:fld>
            <a:endParaRPr lang="sv-SE"/>
          </a:p>
        </p:txBody>
      </p:sp>
    </p:spTree>
    <p:extLst>
      <p:ext uri="{BB962C8B-B14F-4D97-AF65-F5344CB8AC3E}">
        <p14:creationId xmlns:p14="http://schemas.microsoft.com/office/powerpoint/2010/main" val="4086300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 name="Rektangel 2"/>
          <p:cNvSpPr/>
          <p:nvPr userDrawn="1"/>
        </p:nvSpPr>
        <p:spPr bwMode="auto">
          <a:xfrm>
            <a:off x="150036" y="138224"/>
            <a:ext cx="8856984" cy="659493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rgbClr val="870052"/>
              </a:solidFill>
              <a:effectLst/>
              <a:latin typeface="Times"/>
            </a:endParaRPr>
          </a:p>
        </p:txBody>
      </p:sp>
      <p:sp>
        <p:nvSpPr>
          <p:cNvPr id="3074" name="Rectangle 2"/>
          <p:cNvSpPr>
            <a:spLocks noGrp="1" noChangeArrowheads="1"/>
          </p:cNvSpPr>
          <p:nvPr>
            <p:ph type="ctrTitle" hasCustomPrompt="1"/>
          </p:nvPr>
        </p:nvSpPr>
        <p:spPr>
          <a:xfrm>
            <a:off x="685800" y="1676400"/>
            <a:ext cx="7772400" cy="1143000"/>
          </a:xfrm>
        </p:spPr>
        <p:txBody>
          <a:bodyPr anchor="ctr"/>
          <a:lstStyle>
            <a:lvl1pPr>
              <a:defRPr sz="3200">
                <a:solidFill>
                  <a:schemeClr val="bg1"/>
                </a:solidFill>
              </a:defRPr>
            </a:lvl1pPr>
          </a:lstStyle>
          <a:p>
            <a:pPr lvl="0"/>
            <a:r>
              <a:rPr lang="sv-SE" noProof="0" dirty="0" err="1"/>
              <a:t>Click</a:t>
            </a:r>
            <a:r>
              <a:rPr lang="sv-SE" noProof="0" dirty="0"/>
              <a:t> </a:t>
            </a:r>
            <a:r>
              <a:rPr lang="sv-SE" noProof="0" dirty="0" err="1"/>
              <a:t>to</a:t>
            </a:r>
            <a:r>
              <a:rPr lang="sv-SE" noProof="0" dirty="0"/>
              <a:t> </a:t>
            </a:r>
            <a:r>
              <a:rPr lang="sv-SE" noProof="0" dirty="0" err="1"/>
              <a:t>write</a:t>
            </a:r>
            <a:r>
              <a:rPr lang="sv-SE" noProof="0" dirty="0"/>
              <a:t> </a:t>
            </a:r>
            <a:r>
              <a:rPr lang="sv-SE" noProof="0" dirty="0" err="1"/>
              <a:t>headline</a:t>
            </a:r>
            <a:r>
              <a:rPr lang="sv-SE" noProof="0" dirty="0"/>
              <a:t> </a:t>
            </a:r>
            <a:r>
              <a:rPr lang="sv-SE" noProof="0" dirty="0" err="1"/>
              <a:t>here</a:t>
            </a:r>
            <a:endParaRPr lang="sv-SE" noProof="0" dirty="0"/>
          </a:p>
        </p:txBody>
      </p:sp>
      <p:sp>
        <p:nvSpPr>
          <p:cNvPr id="3075" name="Rectangle 3"/>
          <p:cNvSpPr>
            <a:spLocks noGrp="1" noChangeArrowheads="1"/>
          </p:cNvSpPr>
          <p:nvPr>
            <p:ph type="subTitle" idx="1" hasCustomPrompt="1"/>
          </p:nvPr>
        </p:nvSpPr>
        <p:spPr>
          <a:xfrm>
            <a:off x="685800" y="2743200"/>
            <a:ext cx="7772400" cy="1752600"/>
          </a:xfrm>
        </p:spPr>
        <p:txBody>
          <a:bodyPr/>
          <a:lstStyle>
            <a:lvl1pPr marL="0" indent="0">
              <a:buFont typeface="Wingdings" charset="2"/>
              <a:buNone/>
              <a:defRPr sz="1800" baseline="0">
                <a:solidFill>
                  <a:schemeClr val="bg1"/>
                </a:solidFill>
              </a:defRPr>
            </a:lvl1pPr>
          </a:lstStyle>
          <a:p>
            <a:pPr lvl="0"/>
            <a:r>
              <a:rPr lang="sv-SE" noProof="0" dirty="0" err="1"/>
              <a:t>Click</a:t>
            </a:r>
            <a:r>
              <a:rPr lang="sv-SE" noProof="0" dirty="0"/>
              <a:t> </a:t>
            </a:r>
            <a:r>
              <a:rPr lang="sv-SE" noProof="0" dirty="0" err="1"/>
              <a:t>to</a:t>
            </a:r>
            <a:r>
              <a:rPr lang="sv-SE" noProof="0" dirty="0"/>
              <a:t> </a:t>
            </a:r>
            <a:r>
              <a:rPr lang="sv-SE" noProof="0" dirty="0" err="1"/>
              <a:t>write</a:t>
            </a:r>
            <a:r>
              <a:rPr lang="sv-SE" noProof="0" dirty="0"/>
              <a:t> </a:t>
            </a:r>
            <a:r>
              <a:rPr lang="sv-SE" noProof="0" dirty="0" err="1"/>
              <a:t>subtitle</a:t>
            </a:r>
            <a:r>
              <a:rPr lang="sv-SE" noProof="0" dirty="0"/>
              <a:t> </a:t>
            </a:r>
            <a:r>
              <a:rPr lang="sv-SE" noProof="0" dirty="0" err="1"/>
              <a:t>here</a:t>
            </a:r>
            <a:endParaRPr lang="sv-SE" noProof="0" dirty="0"/>
          </a:p>
        </p:txBody>
      </p:sp>
      <p:pic>
        <p:nvPicPr>
          <p:cNvPr id="8" name="Bildobjekt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99412" y="332656"/>
            <a:ext cx="4392488" cy="1287967"/>
          </a:xfrm>
          <a:prstGeom prst="rect">
            <a:avLst/>
          </a:prstGeom>
        </p:spPr>
      </p:pic>
    </p:spTree>
    <p:extLst>
      <p:ext uri="{BB962C8B-B14F-4D97-AF65-F5344CB8AC3E}">
        <p14:creationId xmlns:p14="http://schemas.microsoft.com/office/powerpoint/2010/main" val="151335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lvl1pPr>
              <a:defRPr/>
            </a:lvl1pPr>
          </a:lstStyle>
          <a:p>
            <a:fld id="{DA11F747-95F0-475F-A35A-D87D33D41CB3}" type="slidenum">
              <a:rPr lang="sv-SE"/>
              <a:pPr/>
              <a:t>‹#›</a:t>
            </a:fld>
            <a:endParaRPr lang="sv-SE"/>
          </a:p>
        </p:txBody>
      </p:sp>
      <p:sp>
        <p:nvSpPr>
          <p:cNvPr id="7" name="Platshållare för datum 3"/>
          <p:cNvSpPr>
            <a:spLocks noGrp="1"/>
          </p:cNvSpPr>
          <p:nvPr>
            <p:ph type="dt" sz="quarter" idx="2"/>
          </p:nvPr>
        </p:nvSpPr>
        <p:spPr>
          <a:xfrm>
            <a:off x="6553200" y="6477000"/>
            <a:ext cx="1905000" cy="228600"/>
          </a:xfrm>
          <a:prstGeom prst="rect">
            <a:avLst/>
          </a:prstGeom>
        </p:spPr>
        <p:txBody>
          <a:bodyPr/>
          <a:lstStyle>
            <a:lvl1pPr algn="r">
              <a:defRPr sz="800">
                <a:solidFill>
                  <a:schemeClr val="bg2"/>
                </a:solidFill>
                <a:latin typeface="+mj-lt"/>
              </a:defRPr>
            </a:lvl1pPr>
          </a:lstStyle>
          <a:p>
            <a:pPr>
              <a:defRPr/>
            </a:pPr>
            <a:fld id="{58537909-CF85-4BB3-B36C-7BE28A56C9BE}" type="datetime1">
              <a:rPr lang="en-GB" smtClean="0"/>
              <a:pPr>
                <a:defRPr/>
              </a:pPr>
              <a:t>21/02/2023</a:t>
            </a:fld>
            <a:endParaRPr lang="en-GB"/>
          </a:p>
        </p:txBody>
      </p:sp>
      <p:sp>
        <p:nvSpPr>
          <p:cNvPr id="8" name="Platshållare för sidfot 4"/>
          <p:cNvSpPr>
            <a:spLocks noGrp="1"/>
          </p:cNvSpPr>
          <p:nvPr>
            <p:ph type="ftr" sz="quarter" idx="3"/>
          </p:nvPr>
        </p:nvSpPr>
        <p:spPr>
          <a:xfrm>
            <a:off x="457200" y="6477000"/>
            <a:ext cx="2895600" cy="228600"/>
          </a:xfrm>
          <a:prstGeom prst="rect">
            <a:avLst/>
          </a:prstGeom>
        </p:spPr>
        <p:txBody>
          <a:bodyPr/>
          <a:lstStyle>
            <a:lvl1pPr>
              <a:defRPr sz="800">
                <a:solidFill>
                  <a:schemeClr val="bg2"/>
                </a:solidFill>
                <a:latin typeface="+mj-lt"/>
              </a:defRPr>
            </a:lvl1pPr>
          </a:lstStyle>
          <a:p>
            <a:pPr>
              <a:defRPr/>
            </a:pPr>
            <a:r>
              <a:rPr lang="en-GB"/>
              <a:t>Name Surname</a:t>
            </a:r>
          </a:p>
        </p:txBody>
      </p:sp>
    </p:spTree>
    <p:extLst>
      <p:ext uri="{BB962C8B-B14F-4D97-AF65-F5344CB8AC3E}">
        <p14:creationId xmlns:p14="http://schemas.microsoft.com/office/powerpoint/2010/main" val="9153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369050" y="1054100"/>
            <a:ext cx="1943100" cy="51816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539750" y="1054100"/>
            <a:ext cx="5676900" cy="51816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lvl1pPr>
              <a:defRPr/>
            </a:lvl1pPr>
          </a:lstStyle>
          <a:p>
            <a:fld id="{BC3F161A-FB90-4542-B16C-7A8DB2E421C3}" type="slidenum">
              <a:rPr lang="sv-SE"/>
              <a:pPr/>
              <a:t>‹#›</a:t>
            </a:fld>
            <a:endParaRPr lang="sv-SE"/>
          </a:p>
        </p:txBody>
      </p:sp>
      <p:sp>
        <p:nvSpPr>
          <p:cNvPr id="7" name="Platshållare för datum 3"/>
          <p:cNvSpPr>
            <a:spLocks noGrp="1"/>
          </p:cNvSpPr>
          <p:nvPr>
            <p:ph type="dt" sz="quarter" idx="2"/>
          </p:nvPr>
        </p:nvSpPr>
        <p:spPr>
          <a:xfrm>
            <a:off x="6553200" y="6477000"/>
            <a:ext cx="1905000" cy="228600"/>
          </a:xfrm>
          <a:prstGeom prst="rect">
            <a:avLst/>
          </a:prstGeom>
        </p:spPr>
        <p:txBody>
          <a:bodyPr/>
          <a:lstStyle>
            <a:lvl1pPr algn="r">
              <a:defRPr sz="800">
                <a:solidFill>
                  <a:schemeClr val="bg2"/>
                </a:solidFill>
                <a:latin typeface="+mj-lt"/>
              </a:defRPr>
            </a:lvl1pPr>
          </a:lstStyle>
          <a:p>
            <a:pPr>
              <a:defRPr/>
            </a:pPr>
            <a:fld id="{58537909-CF85-4BB3-B36C-7BE28A56C9BE}" type="datetime1">
              <a:rPr lang="en-GB" smtClean="0"/>
              <a:pPr>
                <a:defRPr/>
              </a:pPr>
              <a:t>21/02/2023</a:t>
            </a:fld>
            <a:endParaRPr lang="en-GB"/>
          </a:p>
        </p:txBody>
      </p:sp>
      <p:sp>
        <p:nvSpPr>
          <p:cNvPr id="8" name="Platshållare för sidfot 4"/>
          <p:cNvSpPr>
            <a:spLocks noGrp="1"/>
          </p:cNvSpPr>
          <p:nvPr>
            <p:ph type="ftr" sz="quarter" idx="3"/>
          </p:nvPr>
        </p:nvSpPr>
        <p:spPr>
          <a:xfrm>
            <a:off x="457200" y="6477000"/>
            <a:ext cx="2895600" cy="228600"/>
          </a:xfrm>
          <a:prstGeom prst="rect">
            <a:avLst/>
          </a:prstGeom>
        </p:spPr>
        <p:txBody>
          <a:bodyPr/>
          <a:lstStyle>
            <a:lvl1pPr>
              <a:defRPr sz="800">
                <a:solidFill>
                  <a:schemeClr val="bg2"/>
                </a:solidFill>
                <a:latin typeface="+mj-lt"/>
              </a:defRPr>
            </a:lvl1pPr>
          </a:lstStyle>
          <a:p>
            <a:pPr>
              <a:defRPr/>
            </a:pPr>
            <a:r>
              <a:rPr lang="en-GB"/>
              <a:t>Name Surname</a:t>
            </a:r>
          </a:p>
        </p:txBody>
      </p:sp>
    </p:spTree>
    <p:extLst>
      <p:ext uri="{BB962C8B-B14F-4D97-AF65-F5344CB8AC3E}">
        <p14:creationId xmlns:p14="http://schemas.microsoft.com/office/powerpoint/2010/main" val="58322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err="1"/>
              <a:t>Click</a:t>
            </a:r>
            <a:r>
              <a:rPr lang="sv-SE" dirty="0"/>
              <a:t> </a:t>
            </a:r>
            <a:r>
              <a:rPr lang="sv-SE" dirty="0" err="1"/>
              <a:t>to</a:t>
            </a:r>
            <a:r>
              <a:rPr lang="sv-SE" dirty="0"/>
              <a:t> </a:t>
            </a:r>
            <a:r>
              <a:rPr lang="sv-SE" dirty="0" err="1"/>
              <a:t>write</a:t>
            </a:r>
            <a:r>
              <a:rPr lang="sv-SE" dirty="0"/>
              <a:t> </a:t>
            </a:r>
            <a:r>
              <a:rPr lang="sv-SE" dirty="0" err="1"/>
              <a:t>title</a:t>
            </a:r>
            <a:r>
              <a:rPr lang="sv-SE" dirty="0"/>
              <a:t> </a:t>
            </a:r>
            <a:r>
              <a:rPr lang="sv-SE" dirty="0" err="1"/>
              <a:t>here</a:t>
            </a:r>
            <a:endParaRPr lang="sv-SE" dirty="0"/>
          </a:p>
        </p:txBody>
      </p:sp>
      <p:sp>
        <p:nvSpPr>
          <p:cNvPr id="3" name="Platshållare för innehåll 2"/>
          <p:cNvSpPr>
            <a:spLocks noGrp="1"/>
          </p:cNvSpPr>
          <p:nvPr>
            <p:ph idx="1" hasCustomPrompt="1"/>
          </p:nvPr>
        </p:nvSpPr>
        <p:spPr/>
        <p:txBody>
          <a:bodyPr/>
          <a:lstStyle>
            <a:lvl1pPr>
              <a:defRPr baseline="0"/>
            </a:lvl1pPr>
          </a:lstStyle>
          <a:p>
            <a:pPr lvl="0"/>
            <a:r>
              <a:rPr lang="sv-SE" dirty="0" err="1"/>
              <a:t>Click</a:t>
            </a:r>
            <a:r>
              <a:rPr lang="sv-SE" dirty="0"/>
              <a:t> </a:t>
            </a:r>
            <a:r>
              <a:rPr lang="sv-SE" dirty="0" err="1"/>
              <a:t>to</a:t>
            </a:r>
            <a:r>
              <a:rPr lang="sv-SE" dirty="0"/>
              <a:t> </a:t>
            </a:r>
            <a:r>
              <a:rPr lang="sv-SE" dirty="0" err="1"/>
              <a:t>write</a:t>
            </a:r>
            <a:r>
              <a:rPr lang="sv-SE" dirty="0"/>
              <a:t> text </a:t>
            </a:r>
            <a:r>
              <a:rPr lang="sv-SE" dirty="0" err="1"/>
              <a:t>here</a:t>
            </a:r>
            <a:endParaRPr lang="sv-SE" dirty="0"/>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a:xfrm>
            <a:off x="6553200" y="6477000"/>
            <a:ext cx="1905000" cy="228600"/>
          </a:xfrm>
          <a:prstGeom prst="rect">
            <a:avLst/>
          </a:prstGeom>
        </p:spPr>
        <p:txBody>
          <a:bodyPr/>
          <a:lstStyle>
            <a:lvl1pPr>
              <a:defRPr/>
            </a:lvl1pPr>
          </a:lstStyle>
          <a:p>
            <a:r>
              <a:rPr lang="sv-SE"/>
              <a:t>14/10/2015</a:t>
            </a:r>
          </a:p>
        </p:txBody>
      </p:sp>
      <p:sp>
        <p:nvSpPr>
          <p:cNvPr id="5" name="Platshållare för sidfot 4"/>
          <p:cNvSpPr>
            <a:spLocks noGrp="1"/>
          </p:cNvSpPr>
          <p:nvPr>
            <p:ph type="ftr" sz="quarter" idx="11"/>
          </p:nvPr>
        </p:nvSpPr>
        <p:spPr>
          <a:xfrm>
            <a:off x="457200" y="6477000"/>
            <a:ext cx="2895600" cy="228600"/>
          </a:xfrm>
          <a:prstGeom prst="rect">
            <a:avLst/>
          </a:prstGeom>
        </p:spPr>
        <p:txBody>
          <a:bodyPr/>
          <a:lstStyle>
            <a:lvl1pPr>
              <a:defRPr/>
            </a:lvl1pPr>
          </a:lstStyle>
          <a:p>
            <a:r>
              <a:rPr lang="sv-SE" err="1"/>
              <a:t>Name</a:t>
            </a:r>
            <a:r>
              <a:rPr lang="sv-SE"/>
              <a:t> </a:t>
            </a:r>
            <a:r>
              <a:rPr lang="sv-SE" err="1"/>
              <a:t>Surname</a:t>
            </a:r>
            <a:endParaRPr lang="sv-SE"/>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a:pPr/>
              <a:t>‹#›</a:t>
            </a:fld>
            <a:endParaRPr lang="sv-SE"/>
          </a:p>
        </p:txBody>
      </p:sp>
    </p:spTree>
    <p:extLst>
      <p:ext uri="{BB962C8B-B14F-4D97-AF65-F5344CB8AC3E}">
        <p14:creationId xmlns:p14="http://schemas.microsoft.com/office/powerpoint/2010/main" val="42215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Redigera format för bakgrundstext</a:t>
            </a:r>
          </a:p>
        </p:txBody>
      </p:sp>
      <p:sp>
        <p:nvSpPr>
          <p:cNvPr id="6" name="Platshållare för bildnummer 5"/>
          <p:cNvSpPr>
            <a:spLocks noGrp="1"/>
          </p:cNvSpPr>
          <p:nvPr>
            <p:ph type="sldNum" sz="quarter" idx="12"/>
          </p:nvPr>
        </p:nvSpPr>
        <p:spPr/>
        <p:txBody>
          <a:bodyPr/>
          <a:lstStyle>
            <a:lvl1pPr>
              <a:defRPr/>
            </a:lvl1pPr>
          </a:lstStyle>
          <a:p>
            <a:fld id="{24FD7644-3682-4529-B863-173C4F27A566}" type="slidenum">
              <a:rPr lang="sv-SE"/>
              <a:pPr/>
              <a:t>‹#›</a:t>
            </a:fld>
            <a:endParaRPr lang="sv-SE"/>
          </a:p>
        </p:txBody>
      </p:sp>
      <p:sp>
        <p:nvSpPr>
          <p:cNvPr id="7" name="Platshållare för datum 3"/>
          <p:cNvSpPr>
            <a:spLocks noGrp="1"/>
          </p:cNvSpPr>
          <p:nvPr>
            <p:ph type="dt" sz="half" idx="10"/>
          </p:nvPr>
        </p:nvSpPr>
        <p:spPr>
          <a:xfrm>
            <a:off x="6553200" y="6477000"/>
            <a:ext cx="1905000" cy="228600"/>
          </a:xfrm>
          <a:prstGeom prst="rect">
            <a:avLst/>
          </a:prstGeom>
        </p:spPr>
        <p:txBody>
          <a:bodyPr/>
          <a:lstStyle>
            <a:lvl1pPr>
              <a:defRPr/>
            </a:lvl1pPr>
          </a:lstStyle>
          <a:p>
            <a:r>
              <a:rPr lang="sv-SE"/>
              <a:t>14/10/2015</a:t>
            </a:r>
          </a:p>
        </p:txBody>
      </p:sp>
      <p:sp>
        <p:nvSpPr>
          <p:cNvPr id="8" name="Platshållare för sidfot 4"/>
          <p:cNvSpPr>
            <a:spLocks noGrp="1"/>
          </p:cNvSpPr>
          <p:nvPr>
            <p:ph type="ftr" sz="quarter" idx="11"/>
          </p:nvPr>
        </p:nvSpPr>
        <p:spPr>
          <a:xfrm>
            <a:off x="457200" y="6477000"/>
            <a:ext cx="2895600" cy="228600"/>
          </a:xfrm>
          <a:prstGeom prst="rect">
            <a:avLst/>
          </a:prstGeom>
        </p:spPr>
        <p:txBody>
          <a:bodyPr/>
          <a:lstStyle>
            <a:lvl1pPr>
              <a:defRPr/>
            </a:lvl1pPr>
          </a:lstStyle>
          <a:p>
            <a:r>
              <a:rPr lang="sv-SE" err="1"/>
              <a:t>Name</a:t>
            </a:r>
            <a:r>
              <a:rPr lang="sv-SE"/>
              <a:t> </a:t>
            </a:r>
            <a:r>
              <a:rPr lang="sv-SE" err="1"/>
              <a:t>Surname</a:t>
            </a:r>
            <a:endParaRPr lang="sv-SE"/>
          </a:p>
        </p:txBody>
      </p:sp>
    </p:spTree>
    <p:extLst>
      <p:ext uri="{BB962C8B-B14F-4D97-AF65-F5344CB8AC3E}">
        <p14:creationId xmlns:p14="http://schemas.microsoft.com/office/powerpoint/2010/main" val="1494955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bildnummer 6"/>
          <p:cNvSpPr>
            <a:spLocks noGrp="1"/>
          </p:cNvSpPr>
          <p:nvPr>
            <p:ph type="sldNum" sz="quarter" idx="12"/>
          </p:nvPr>
        </p:nvSpPr>
        <p:spPr/>
        <p:txBody>
          <a:bodyPr/>
          <a:lstStyle>
            <a:lvl1pPr>
              <a:defRPr/>
            </a:lvl1pPr>
          </a:lstStyle>
          <a:p>
            <a:fld id="{719C98C6-00F0-4387-A9BA-FB521E0564CA}" type="slidenum">
              <a:rPr lang="sv-SE"/>
              <a:pPr/>
              <a:t>‹#›</a:t>
            </a:fld>
            <a:endParaRPr lang="sv-SE"/>
          </a:p>
        </p:txBody>
      </p:sp>
      <p:sp>
        <p:nvSpPr>
          <p:cNvPr id="10" name="Platshållare för datum 3"/>
          <p:cNvSpPr>
            <a:spLocks noGrp="1"/>
          </p:cNvSpPr>
          <p:nvPr>
            <p:ph type="dt" sz="half" idx="10"/>
          </p:nvPr>
        </p:nvSpPr>
        <p:spPr>
          <a:xfrm>
            <a:off x="6553200" y="6477000"/>
            <a:ext cx="1905000" cy="228600"/>
          </a:xfrm>
          <a:prstGeom prst="rect">
            <a:avLst/>
          </a:prstGeom>
        </p:spPr>
        <p:txBody>
          <a:bodyPr/>
          <a:lstStyle>
            <a:lvl1pPr>
              <a:defRPr/>
            </a:lvl1pPr>
          </a:lstStyle>
          <a:p>
            <a:r>
              <a:rPr lang="sv-SE"/>
              <a:t>14/10/2015</a:t>
            </a:r>
          </a:p>
        </p:txBody>
      </p:sp>
      <p:sp>
        <p:nvSpPr>
          <p:cNvPr id="11" name="Platshållare för sidfot 4"/>
          <p:cNvSpPr>
            <a:spLocks noGrp="1"/>
          </p:cNvSpPr>
          <p:nvPr>
            <p:ph type="ftr" sz="quarter" idx="11"/>
          </p:nvPr>
        </p:nvSpPr>
        <p:spPr>
          <a:xfrm>
            <a:off x="457200" y="6477000"/>
            <a:ext cx="2895600" cy="228600"/>
          </a:xfrm>
          <a:prstGeom prst="rect">
            <a:avLst/>
          </a:prstGeom>
        </p:spPr>
        <p:txBody>
          <a:bodyPr/>
          <a:lstStyle>
            <a:lvl1pPr>
              <a:defRPr/>
            </a:lvl1pPr>
          </a:lstStyle>
          <a:p>
            <a:r>
              <a:rPr lang="sv-SE" err="1"/>
              <a:t>Name</a:t>
            </a:r>
            <a:r>
              <a:rPr lang="sv-SE"/>
              <a:t> </a:t>
            </a:r>
            <a:r>
              <a:rPr lang="sv-SE" err="1"/>
              <a:t>Surname</a:t>
            </a:r>
            <a:endParaRPr lang="sv-SE"/>
          </a:p>
        </p:txBody>
      </p:sp>
    </p:spTree>
    <p:extLst>
      <p:ext uri="{BB962C8B-B14F-4D97-AF65-F5344CB8AC3E}">
        <p14:creationId xmlns:p14="http://schemas.microsoft.com/office/powerpoint/2010/main" val="15902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nummer 8"/>
          <p:cNvSpPr>
            <a:spLocks noGrp="1"/>
          </p:cNvSpPr>
          <p:nvPr>
            <p:ph type="sldNum" sz="quarter" idx="12"/>
          </p:nvPr>
        </p:nvSpPr>
        <p:spPr/>
        <p:txBody>
          <a:bodyPr/>
          <a:lstStyle>
            <a:lvl1pPr>
              <a:defRPr/>
            </a:lvl1pPr>
          </a:lstStyle>
          <a:p>
            <a:fld id="{46DEE0AE-C5F9-4DA8-9EF4-C3DD09B3F576}" type="slidenum">
              <a:rPr lang="sv-SE"/>
              <a:pPr/>
              <a:t>‹#›</a:t>
            </a:fld>
            <a:endParaRPr lang="sv-SE"/>
          </a:p>
        </p:txBody>
      </p:sp>
      <p:sp>
        <p:nvSpPr>
          <p:cNvPr id="10" name="Platshållare för datum 3"/>
          <p:cNvSpPr>
            <a:spLocks noGrp="1"/>
          </p:cNvSpPr>
          <p:nvPr>
            <p:ph type="dt" sz="half" idx="10"/>
          </p:nvPr>
        </p:nvSpPr>
        <p:spPr>
          <a:xfrm>
            <a:off x="6553200" y="6477000"/>
            <a:ext cx="1905000" cy="228600"/>
          </a:xfrm>
          <a:prstGeom prst="rect">
            <a:avLst/>
          </a:prstGeom>
        </p:spPr>
        <p:txBody>
          <a:bodyPr/>
          <a:lstStyle>
            <a:lvl1pPr>
              <a:defRPr/>
            </a:lvl1pPr>
          </a:lstStyle>
          <a:p>
            <a:r>
              <a:rPr lang="sv-SE"/>
              <a:t>14/10/2015</a:t>
            </a:r>
          </a:p>
        </p:txBody>
      </p:sp>
      <p:sp>
        <p:nvSpPr>
          <p:cNvPr id="11" name="Platshållare för sidfot 4"/>
          <p:cNvSpPr>
            <a:spLocks noGrp="1"/>
          </p:cNvSpPr>
          <p:nvPr>
            <p:ph type="ftr" sz="quarter" idx="11"/>
          </p:nvPr>
        </p:nvSpPr>
        <p:spPr>
          <a:xfrm>
            <a:off x="457200" y="6477000"/>
            <a:ext cx="2895600" cy="228600"/>
          </a:xfrm>
          <a:prstGeom prst="rect">
            <a:avLst/>
          </a:prstGeom>
        </p:spPr>
        <p:txBody>
          <a:bodyPr/>
          <a:lstStyle>
            <a:lvl1pPr>
              <a:defRPr/>
            </a:lvl1pPr>
          </a:lstStyle>
          <a:p>
            <a:r>
              <a:rPr lang="sv-SE" err="1"/>
              <a:t>Name</a:t>
            </a:r>
            <a:r>
              <a:rPr lang="sv-SE"/>
              <a:t> </a:t>
            </a:r>
            <a:r>
              <a:rPr lang="sv-SE" err="1"/>
              <a:t>Surname</a:t>
            </a:r>
            <a:endParaRPr lang="sv-SE"/>
          </a:p>
        </p:txBody>
      </p:sp>
    </p:spTree>
    <p:extLst>
      <p:ext uri="{BB962C8B-B14F-4D97-AF65-F5344CB8AC3E}">
        <p14:creationId xmlns:p14="http://schemas.microsoft.com/office/powerpoint/2010/main" val="240558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bildnummer 4"/>
          <p:cNvSpPr>
            <a:spLocks noGrp="1"/>
          </p:cNvSpPr>
          <p:nvPr>
            <p:ph type="sldNum" sz="quarter" idx="12"/>
          </p:nvPr>
        </p:nvSpPr>
        <p:spPr/>
        <p:txBody>
          <a:bodyPr/>
          <a:lstStyle>
            <a:lvl1pPr>
              <a:defRPr/>
            </a:lvl1pPr>
          </a:lstStyle>
          <a:p>
            <a:fld id="{F62672A2-7A6E-4D96-9253-F8CDFE0E8C67}" type="slidenum">
              <a:rPr lang="sv-SE"/>
              <a:pPr/>
              <a:t>‹#›</a:t>
            </a:fld>
            <a:endParaRPr lang="sv-SE"/>
          </a:p>
        </p:txBody>
      </p:sp>
      <p:sp>
        <p:nvSpPr>
          <p:cNvPr id="6" name="Platshållare för datum 3"/>
          <p:cNvSpPr>
            <a:spLocks noGrp="1"/>
          </p:cNvSpPr>
          <p:nvPr>
            <p:ph type="dt" sz="half" idx="10"/>
          </p:nvPr>
        </p:nvSpPr>
        <p:spPr>
          <a:xfrm>
            <a:off x="6553200" y="6477000"/>
            <a:ext cx="1905000" cy="228600"/>
          </a:xfrm>
          <a:prstGeom prst="rect">
            <a:avLst/>
          </a:prstGeom>
        </p:spPr>
        <p:txBody>
          <a:bodyPr/>
          <a:lstStyle>
            <a:lvl1pPr>
              <a:defRPr/>
            </a:lvl1pPr>
          </a:lstStyle>
          <a:p>
            <a:r>
              <a:rPr lang="sv-SE"/>
              <a:t>14/10/2015</a:t>
            </a:r>
          </a:p>
        </p:txBody>
      </p:sp>
      <p:sp>
        <p:nvSpPr>
          <p:cNvPr id="7" name="Platshållare för sidfot 4"/>
          <p:cNvSpPr>
            <a:spLocks noGrp="1"/>
          </p:cNvSpPr>
          <p:nvPr>
            <p:ph type="ftr" sz="quarter" idx="11"/>
          </p:nvPr>
        </p:nvSpPr>
        <p:spPr>
          <a:xfrm>
            <a:off x="457200" y="6477000"/>
            <a:ext cx="2895600" cy="228600"/>
          </a:xfrm>
          <a:prstGeom prst="rect">
            <a:avLst/>
          </a:prstGeom>
        </p:spPr>
        <p:txBody>
          <a:bodyPr/>
          <a:lstStyle>
            <a:lvl1pPr>
              <a:defRPr/>
            </a:lvl1pPr>
          </a:lstStyle>
          <a:p>
            <a:r>
              <a:rPr lang="sv-SE" err="1"/>
              <a:t>Name</a:t>
            </a:r>
            <a:r>
              <a:rPr lang="sv-SE"/>
              <a:t> </a:t>
            </a:r>
            <a:r>
              <a:rPr lang="sv-SE" err="1"/>
              <a:t>Surname</a:t>
            </a:r>
            <a:endParaRPr lang="sv-SE"/>
          </a:p>
        </p:txBody>
      </p:sp>
    </p:spTree>
    <p:extLst>
      <p:ext uri="{BB962C8B-B14F-4D97-AF65-F5344CB8AC3E}">
        <p14:creationId xmlns:p14="http://schemas.microsoft.com/office/powerpoint/2010/main" val="307765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lvl1pPr>
              <a:defRPr/>
            </a:lvl1pPr>
          </a:lstStyle>
          <a:p>
            <a:fld id="{E4B570BB-7289-4069-9D4A-2FAE4107D42A}" type="slidenum">
              <a:rPr lang="sv-SE"/>
              <a:pPr/>
              <a:t>‹#›</a:t>
            </a:fld>
            <a:endParaRPr lang="sv-SE"/>
          </a:p>
        </p:txBody>
      </p:sp>
      <p:sp>
        <p:nvSpPr>
          <p:cNvPr id="5" name="Platshållare för datum 3"/>
          <p:cNvSpPr>
            <a:spLocks noGrp="1"/>
          </p:cNvSpPr>
          <p:nvPr>
            <p:ph type="dt" sz="half" idx="10"/>
          </p:nvPr>
        </p:nvSpPr>
        <p:spPr>
          <a:xfrm>
            <a:off x="6553200" y="6477000"/>
            <a:ext cx="1905000" cy="228600"/>
          </a:xfrm>
          <a:prstGeom prst="rect">
            <a:avLst/>
          </a:prstGeom>
        </p:spPr>
        <p:txBody>
          <a:bodyPr/>
          <a:lstStyle>
            <a:lvl1pPr>
              <a:defRPr/>
            </a:lvl1pPr>
          </a:lstStyle>
          <a:p>
            <a:r>
              <a:rPr lang="sv-SE"/>
              <a:t>14/10/2015</a:t>
            </a:r>
          </a:p>
        </p:txBody>
      </p:sp>
      <p:sp>
        <p:nvSpPr>
          <p:cNvPr id="6" name="Platshållare för sidfot 4"/>
          <p:cNvSpPr>
            <a:spLocks noGrp="1"/>
          </p:cNvSpPr>
          <p:nvPr>
            <p:ph type="ftr" sz="quarter" idx="11"/>
          </p:nvPr>
        </p:nvSpPr>
        <p:spPr>
          <a:xfrm>
            <a:off x="457200" y="6477000"/>
            <a:ext cx="2895600" cy="228600"/>
          </a:xfrm>
          <a:prstGeom prst="rect">
            <a:avLst/>
          </a:prstGeom>
        </p:spPr>
        <p:txBody>
          <a:bodyPr/>
          <a:lstStyle>
            <a:lvl1pPr>
              <a:defRPr/>
            </a:lvl1pPr>
          </a:lstStyle>
          <a:p>
            <a:r>
              <a:rPr lang="sv-SE" err="1"/>
              <a:t>Name</a:t>
            </a:r>
            <a:r>
              <a:rPr lang="sv-SE"/>
              <a:t> </a:t>
            </a:r>
            <a:r>
              <a:rPr lang="sv-SE" err="1"/>
              <a:t>Surname</a:t>
            </a:r>
            <a:endParaRPr lang="sv-SE"/>
          </a:p>
        </p:txBody>
      </p:sp>
    </p:spTree>
    <p:extLst>
      <p:ext uri="{BB962C8B-B14F-4D97-AF65-F5344CB8AC3E}">
        <p14:creationId xmlns:p14="http://schemas.microsoft.com/office/powerpoint/2010/main" val="55421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7" name="Platshållare för bildnummer 6"/>
          <p:cNvSpPr>
            <a:spLocks noGrp="1"/>
          </p:cNvSpPr>
          <p:nvPr>
            <p:ph type="sldNum" sz="quarter" idx="12"/>
          </p:nvPr>
        </p:nvSpPr>
        <p:spPr/>
        <p:txBody>
          <a:bodyPr/>
          <a:lstStyle>
            <a:lvl1pPr>
              <a:defRPr/>
            </a:lvl1pPr>
          </a:lstStyle>
          <a:p>
            <a:fld id="{F06F7FDE-2326-4C33-9302-481989129E64}" type="slidenum">
              <a:rPr lang="sv-SE"/>
              <a:pPr/>
              <a:t>‹#›</a:t>
            </a:fld>
            <a:endParaRPr lang="sv-SE"/>
          </a:p>
        </p:txBody>
      </p:sp>
      <p:sp>
        <p:nvSpPr>
          <p:cNvPr id="8" name="Platshållare för datum 3"/>
          <p:cNvSpPr>
            <a:spLocks noGrp="1"/>
          </p:cNvSpPr>
          <p:nvPr>
            <p:ph type="dt" sz="quarter" idx="13"/>
          </p:nvPr>
        </p:nvSpPr>
        <p:spPr>
          <a:xfrm>
            <a:off x="6553200" y="6477000"/>
            <a:ext cx="1905000" cy="228600"/>
          </a:xfrm>
          <a:prstGeom prst="rect">
            <a:avLst/>
          </a:prstGeom>
        </p:spPr>
        <p:txBody>
          <a:bodyPr/>
          <a:lstStyle>
            <a:lvl1pPr algn="r">
              <a:defRPr sz="800">
                <a:solidFill>
                  <a:schemeClr val="bg2"/>
                </a:solidFill>
                <a:latin typeface="+mj-lt"/>
              </a:defRPr>
            </a:lvl1pPr>
          </a:lstStyle>
          <a:p>
            <a:pPr>
              <a:defRPr/>
            </a:pPr>
            <a:fld id="{58537909-CF85-4BB3-B36C-7BE28A56C9BE}" type="datetime1">
              <a:rPr lang="en-GB" smtClean="0"/>
              <a:pPr>
                <a:defRPr/>
              </a:pPr>
              <a:t>21/02/2023</a:t>
            </a:fld>
            <a:endParaRPr lang="en-GB"/>
          </a:p>
        </p:txBody>
      </p:sp>
      <p:sp>
        <p:nvSpPr>
          <p:cNvPr id="9" name="Platshållare för sidfot 4"/>
          <p:cNvSpPr>
            <a:spLocks noGrp="1"/>
          </p:cNvSpPr>
          <p:nvPr>
            <p:ph type="ftr" sz="quarter" idx="3"/>
          </p:nvPr>
        </p:nvSpPr>
        <p:spPr>
          <a:xfrm>
            <a:off x="457200" y="6477000"/>
            <a:ext cx="2895600" cy="228600"/>
          </a:xfrm>
          <a:prstGeom prst="rect">
            <a:avLst/>
          </a:prstGeom>
        </p:spPr>
        <p:txBody>
          <a:bodyPr/>
          <a:lstStyle>
            <a:lvl1pPr>
              <a:defRPr sz="800">
                <a:solidFill>
                  <a:schemeClr val="bg2"/>
                </a:solidFill>
                <a:latin typeface="+mj-lt"/>
              </a:defRPr>
            </a:lvl1pPr>
          </a:lstStyle>
          <a:p>
            <a:pPr>
              <a:defRPr/>
            </a:pPr>
            <a:r>
              <a:rPr lang="en-GB"/>
              <a:t>Name Surname</a:t>
            </a:r>
          </a:p>
        </p:txBody>
      </p:sp>
    </p:spTree>
    <p:extLst>
      <p:ext uri="{BB962C8B-B14F-4D97-AF65-F5344CB8AC3E}">
        <p14:creationId xmlns:p14="http://schemas.microsoft.com/office/powerpoint/2010/main" val="38442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7" name="Platshållare för bildnummer 6"/>
          <p:cNvSpPr>
            <a:spLocks noGrp="1"/>
          </p:cNvSpPr>
          <p:nvPr>
            <p:ph type="sldNum" sz="quarter" idx="12"/>
          </p:nvPr>
        </p:nvSpPr>
        <p:spPr/>
        <p:txBody>
          <a:bodyPr/>
          <a:lstStyle>
            <a:lvl1pPr>
              <a:defRPr/>
            </a:lvl1pPr>
          </a:lstStyle>
          <a:p>
            <a:fld id="{73E6EECC-44D8-4442-87AA-D47F74CC81A2}" type="slidenum">
              <a:rPr lang="sv-SE"/>
              <a:pPr/>
              <a:t>‹#›</a:t>
            </a:fld>
            <a:endParaRPr lang="sv-SE"/>
          </a:p>
        </p:txBody>
      </p:sp>
      <p:sp>
        <p:nvSpPr>
          <p:cNvPr id="8" name="Platshållare för datum 3"/>
          <p:cNvSpPr>
            <a:spLocks noGrp="1"/>
          </p:cNvSpPr>
          <p:nvPr>
            <p:ph type="dt" sz="quarter" idx="13"/>
          </p:nvPr>
        </p:nvSpPr>
        <p:spPr>
          <a:xfrm>
            <a:off x="6553200" y="6477000"/>
            <a:ext cx="1905000" cy="228600"/>
          </a:xfrm>
          <a:prstGeom prst="rect">
            <a:avLst/>
          </a:prstGeom>
        </p:spPr>
        <p:txBody>
          <a:bodyPr/>
          <a:lstStyle>
            <a:lvl1pPr algn="r">
              <a:defRPr sz="800">
                <a:solidFill>
                  <a:schemeClr val="bg2"/>
                </a:solidFill>
                <a:latin typeface="+mj-lt"/>
              </a:defRPr>
            </a:lvl1pPr>
          </a:lstStyle>
          <a:p>
            <a:pPr>
              <a:defRPr/>
            </a:pPr>
            <a:fld id="{58537909-CF85-4BB3-B36C-7BE28A56C9BE}" type="datetime1">
              <a:rPr lang="en-GB" smtClean="0"/>
              <a:pPr>
                <a:defRPr/>
              </a:pPr>
              <a:t>21/02/2023</a:t>
            </a:fld>
            <a:endParaRPr lang="en-GB"/>
          </a:p>
        </p:txBody>
      </p:sp>
      <p:sp>
        <p:nvSpPr>
          <p:cNvPr id="9" name="Platshållare för sidfot 4"/>
          <p:cNvSpPr>
            <a:spLocks noGrp="1"/>
          </p:cNvSpPr>
          <p:nvPr>
            <p:ph type="ftr" sz="quarter" idx="3"/>
          </p:nvPr>
        </p:nvSpPr>
        <p:spPr>
          <a:xfrm>
            <a:off x="457200" y="6477000"/>
            <a:ext cx="2895600" cy="228600"/>
          </a:xfrm>
          <a:prstGeom prst="rect">
            <a:avLst/>
          </a:prstGeom>
        </p:spPr>
        <p:txBody>
          <a:bodyPr/>
          <a:lstStyle>
            <a:lvl1pPr>
              <a:defRPr sz="800">
                <a:solidFill>
                  <a:schemeClr val="bg2"/>
                </a:solidFill>
                <a:latin typeface="+mj-lt"/>
              </a:defRPr>
            </a:lvl1pPr>
          </a:lstStyle>
          <a:p>
            <a:pPr>
              <a:defRPr/>
            </a:pPr>
            <a:r>
              <a:rPr lang="en-GB"/>
              <a:t>Name Surname</a:t>
            </a:r>
          </a:p>
        </p:txBody>
      </p:sp>
    </p:spTree>
    <p:extLst>
      <p:ext uri="{BB962C8B-B14F-4D97-AF65-F5344CB8AC3E}">
        <p14:creationId xmlns:p14="http://schemas.microsoft.com/office/powerpoint/2010/main" val="302794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0541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bakgrundsrubriken</a:t>
            </a:r>
          </a:p>
        </p:txBody>
      </p:sp>
      <p:sp>
        <p:nvSpPr>
          <p:cNvPr id="1027" name="Rectangle 3"/>
          <p:cNvSpPr>
            <a:spLocks noGrp="1" noChangeArrowheads="1"/>
          </p:cNvSpPr>
          <p:nvPr>
            <p:ph type="body" idx="1"/>
          </p:nvPr>
        </p:nvSpPr>
        <p:spPr bwMode="auto">
          <a:xfrm>
            <a:off x="539750" y="21209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30" name="Rectangle 6"/>
          <p:cNvSpPr>
            <a:spLocks noGrp="1" noChangeArrowheads="1"/>
          </p:cNvSpPr>
          <p:nvPr>
            <p:ph type="sldNum" sz="quarter" idx="4"/>
          </p:nvPr>
        </p:nvSpPr>
        <p:spPr bwMode="auto">
          <a:xfrm>
            <a:off x="8229600" y="6477000"/>
            <a:ext cx="6858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solidFill>
                <a:latin typeface="+mn-lt"/>
              </a:defRPr>
            </a:lvl1pPr>
          </a:lstStyle>
          <a:p>
            <a:fld id="{B5C8723E-5A40-4F9A-B83B-0F0B7FEF2706}" type="slidenum">
              <a:rPr lang="sv-SE"/>
              <a:pPr/>
              <a:t>‹#›</a:t>
            </a:fld>
            <a:endParaRPr lang="sv-SE"/>
          </a:p>
        </p:txBody>
      </p:sp>
      <p:sp>
        <p:nvSpPr>
          <p:cNvPr id="1031" name="Line 7"/>
          <p:cNvSpPr>
            <a:spLocks noChangeShapeType="1"/>
          </p:cNvSpPr>
          <p:nvPr/>
        </p:nvSpPr>
        <p:spPr bwMode="auto">
          <a:xfrm>
            <a:off x="533400" y="6400800"/>
            <a:ext cx="8305800" cy="0"/>
          </a:xfrm>
          <a:prstGeom prst="line">
            <a:avLst/>
          </a:prstGeom>
          <a:noFill/>
          <a:ln w="952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11" name="Platshållare för datum 3"/>
          <p:cNvSpPr>
            <a:spLocks noGrp="1"/>
          </p:cNvSpPr>
          <p:nvPr>
            <p:ph type="dt" sz="quarter" idx="2"/>
          </p:nvPr>
        </p:nvSpPr>
        <p:spPr>
          <a:xfrm>
            <a:off x="6553200" y="6477000"/>
            <a:ext cx="1905000" cy="228600"/>
          </a:xfrm>
          <a:prstGeom prst="rect">
            <a:avLst/>
          </a:prstGeom>
        </p:spPr>
        <p:txBody>
          <a:bodyPr/>
          <a:lstStyle>
            <a:lvl1pPr algn="r">
              <a:defRPr sz="800">
                <a:solidFill>
                  <a:schemeClr val="bg2"/>
                </a:solidFill>
                <a:latin typeface="+mj-lt"/>
              </a:defRPr>
            </a:lvl1pPr>
          </a:lstStyle>
          <a:p>
            <a:pPr>
              <a:defRPr/>
            </a:pPr>
            <a:fld id="{58537909-CF85-4BB3-B36C-7BE28A56C9BE}" type="datetime1">
              <a:rPr lang="en-GB" smtClean="0"/>
              <a:pPr>
                <a:defRPr/>
              </a:pPr>
              <a:t>21/02/2023</a:t>
            </a:fld>
            <a:endParaRPr lang="en-GB"/>
          </a:p>
        </p:txBody>
      </p:sp>
      <p:sp>
        <p:nvSpPr>
          <p:cNvPr id="12" name="Platshållare för sidfot 4"/>
          <p:cNvSpPr>
            <a:spLocks noGrp="1"/>
          </p:cNvSpPr>
          <p:nvPr>
            <p:ph type="ftr" sz="quarter" idx="3"/>
          </p:nvPr>
        </p:nvSpPr>
        <p:spPr>
          <a:xfrm>
            <a:off x="457200" y="6477000"/>
            <a:ext cx="2895600" cy="228600"/>
          </a:xfrm>
          <a:prstGeom prst="rect">
            <a:avLst/>
          </a:prstGeom>
        </p:spPr>
        <p:txBody>
          <a:bodyPr/>
          <a:lstStyle>
            <a:lvl1pPr>
              <a:defRPr sz="800">
                <a:solidFill>
                  <a:schemeClr val="bg2"/>
                </a:solidFill>
                <a:latin typeface="+mj-lt"/>
              </a:defRPr>
            </a:lvl1pPr>
          </a:lstStyle>
          <a:p>
            <a:pPr>
              <a:defRPr/>
            </a:pPr>
            <a:r>
              <a:rPr lang="en-GB"/>
              <a:t>Name Surname</a:t>
            </a:r>
          </a:p>
        </p:txBody>
      </p:sp>
      <p:pic>
        <p:nvPicPr>
          <p:cNvPr id="4" name="Bildobjekt 3"/>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781849" y="138061"/>
            <a:ext cx="3081437" cy="903540"/>
          </a:xfrm>
          <a:prstGeom prst="rect">
            <a:avLst/>
          </a:prstGeom>
        </p:spPr>
      </p:pic>
    </p:spTree>
    <p:extLst>
      <p:ext uri="{BB962C8B-B14F-4D97-AF65-F5344CB8AC3E}">
        <p14:creationId xmlns:p14="http://schemas.microsoft.com/office/powerpoint/2010/main" val="1444364696"/>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hd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tif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mailto:julia.langley@georgetown.edu" TargetMode="External"/><Relationship Id="rId4" Type="http://schemas.openxmlformats.org/officeDocument/2006/relationships/hyperlink" Target="mailto:eva.bojner.horwitz@ki.se" TargetMode="Externa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93511" y="2163171"/>
            <a:ext cx="8556978" cy="1593206"/>
          </a:xfrm>
        </p:spPr>
        <p:txBody>
          <a:bodyPr/>
          <a:lstStyle/>
          <a:p>
            <a:pPr algn="ctr"/>
            <a:r>
              <a:rPr lang="sv-SE" sz="2800" dirty="0"/>
              <a:t>                    </a:t>
            </a:r>
            <a:br>
              <a:rPr lang="sv-SE" sz="2800" dirty="0"/>
            </a:br>
            <a:br>
              <a:rPr lang="sv-SE" dirty="0"/>
            </a:br>
            <a:r>
              <a:rPr lang="sv-SE" dirty="0"/>
              <a:t>     </a:t>
            </a:r>
            <a:r>
              <a:rPr lang="sv-SE" dirty="0" err="1"/>
              <a:t>Enriching</a:t>
            </a:r>
            <a:r>
              <a:rPr lang="sv-SE" dirty="0"/>
              <a:t> Learning Environments </a:t>
            </a:r>
            <a:br>
              <a:rPr lang="sv-SE" dirty="0"/>
            </a:br>
            <a:r>
              <a:rPr lang="sv-SE" dirty="0"/>
              <a:t>via Music and the Arts</a:t>
            </a:r>
            <a:br>
              <a:rPr lang="sv-SE" sz="2800" dirty="0"/>
            </a:br>
            <a:r>
              <a:rPr lang="sv-SE" sz="3600" dirty="0"/>
              <a:t> </a:t>
            </a:r>
            <a:br>
              <a:rPr lang="sv-SE" sz="3600" dirty="0"/>
            </a:br>
            <a:r>
              <a:rPr lang="sv-SE" sz="2000" dirty="0"/>
              <a:t>SIREUS CHANCELLORS FORUM 2023</a:t>
            </a:r>
            <a:br>
              <a:rPr lang="sv-SE" sz="2000" dirty="0"/>
            </a:br>
            <a:r>
              <a:rPr lang="sv-SE" sz="2000" dirty="0"/>
              <a:t>FEBRUARY 21-22 2023</a:t>
            </a:r>
            <a:br>
              <a:rPr lang="sv-SE" sz="2000" dirty="0"/>
            </a:br>
            <a:r>
              <a:rPr lang="sv-SE" sz="2000" dirty="0"/>
              <a:t>WASHINGTON DC</a:t>
            </a:r>
          </a:p>
        </p:txBody>
      </p:sp>
      <p:sp>
        <p:nvSpPr>
          <p:cNvPr id="17411" name="Rectangle 3"/>
          <p:cNvSpPr>
            <a:spLocks noGrp="1" noChangeArrowheads="1"/>
          </p:cNvSpPr>
          <p:nvPr>
            <p:ph type="subTitle" idx="1"/>
          </p:nvPr>
        </p:nvSpPr>
        <p:spPr>
          <a:xfrm>
            <a:off x="863220" y="5047311"/>
            <a:ext cx="8161509" cy="461665"/>
          </a:xfrm>
        </p:spPr>
        <p:txBody>
          <a:bodyPr/>
          <a:lstStyle/>
          <a:p>
            <a:pPr algn="ctr"/>
            <a:r>
              <a:rPr lang="sv-SE" sz="1400" dirty="0"/>
              <a:t>Eva </a:t>
            </a:r>
            <a:r>
              <a:rPr lang="sv-SE" sz="1400" dirty="0" err="1"/>
              <a:t>Bojner</a:t>
            </a:r>
            <a:r>
              <a:rPr lang="sv-SE" sz="1400" dirty="0"/>
              <a:t> </a:t>
            </a:r>
            <a:r>
              <a:rPr lang="sv-SE" sz="1400" dirty="0" err="1"/>
              <a:t>Horwitz</a:t>
            </a:r>
            <a:r>
              <a:rPr lang="sv-SE" sz="1400" dirty="0"/>
              <a:t>, Professor, Dr.</a:t>
            </a:r>
          </a:p>
          <a:p>
            <a:pPr algn="ctr"/>
            <a:r>
              <a:rPr lang="sv-SE" sz="1400" dirty="0"/>
              <a:t>Dept. </a:t>
            </a:r>
            <a:r>
              <a:rPr lang="sv-SE" sz="1400" dirty="0" err="1"/>
              <a:t>of</a:t>
            </a:r>
            <a:r>
              <a:rPr lang="sv-SE" sz="1400" dirty="0"/>
              <a:t> Clinical </a:t>
            </a:r>
            <a:r>
              <a:rPr lang="sv-SE" sz="1400" dirty="0" err="1"/>
              <a:t>Neuroscience</a:t>
            </a:r>
            <a:r>
              <a:rPr lang="sv-SE" sz="1400" dirty="0"/>
              <a:t>, Center for Social </a:t>
            </a:r>
            <a:r>
              <a:rPr lang="sv-SE" sz="1400" dirty="0" err="1"/>
              <a:t>Sustainability</a:t>
            </a:r>
            <a:r>
              <a:rPr lang="sv-SE" sz="1400" dirty="0"/>
              <a:t> CSS, Karolinska Institutet &amp; Royal College </a:t>
            </a:r>
            <a:r>
              <a:rPr lang="sv-SE" sz="1400" dirty="0" err="1"/>
              <a:t>of</a:t>
            </a:r>
            <a:r>
              <a:rPr lang="sv-SE" sz="1400" dirty="0"/>
              <a:t> Music, Stockholm, Sweden</a:t>
            </a:r>
          </a:p>
          <a:p>
            <a:pPr algn="ctr"/>
            <a:r>
              <a:rPr lang="sv-SE" sz="1400" dirty="0"/>
              <a:t>Julia Langley,</a:t>
            </a:r>
            <a:r>
              <a:rPr lang="en-US" sz="1400" dirty="0">
                <a:latin typeface="Helvetica Neue" panose="02000503000000020004" pitchFamily="2" charset="0"/>
                <a:cs typeface="Times New Roman" panose="02020603050405020304" pitchFamily="18" charset="0"/>
              </a:rPr>
              <a:t> </a:t>
            </a:r>
            <a:r>
              <a:rPr lang="en-US" sz="1400" dirty="0">
                <a:effectLst/>
                <a:latin typeface="Helvetica Neue" panose="02000503000000020004" pitchFamily="2" charset="0"/>
                <a:ea typeface="Times New Roman" panose="02020603050405020304" pitchFamily="18" charset="0"/>
                <a:cs typeface="Times New Roman" panose="02020603050405020304" pitchFamily="18" charset="0"/>
              </a:rPr>
              <a:t>MA, MBA, Faculty Director, Georgetown Lombardi Arts and Humanities Program, </a:t>
            </a:r>
            <a:r>
              <a:rPr lang="sv-SE" sz="1400" dirty="0"/>
              <a:t>Georgetown University</a:t>
            </a:r>
          </a:p>
          <a:p>
            <a:pPr algn="ctr"/>
            <a:r>
              <a:rPr lang="sv-SE" sz="1400" dirty="0"/>
              <a:t>Anthony  Hyatt, Medical </a:t>
            </a:r>
            <a:r>
              <a:rPr lang="sv-SE" sz="1400" dirty="0" err="1"/>
              <a:t>Musician</a:t>
            </a:r>
            <a:r>
              <a:rPr lang="sv-SE" sz="1400" dirty="0"/>
              <a:t> &amp; </a:t>
            </a:r>
            <a:r>
              <a:rPr lang="sv-SE" sz="1400" dirty="0" err="1"/>
              <a:t>Teaching</a:t>
            </a:r>
            <a:r>
              <a:rPr lang="sv-SE" sz="1400" dirty="0"/>
              <a:t> Artist</a:t>
            </a:r>
          </a:p>
          <a:p>
            <a:pPr algn="ctr"/>
            <a:r>
              <a:rPr lang="sv-SE" sz="1600" dirty="0">
                <a:effectLst/>
              </a:rPr>
              <a:t> </a:t>
            </a:r>
            <a:endParaRPr lang="sv-SE" sz="1600" dirty="0"/>
          </a:p>
          <a:p>
            <a:pPr algn="ctr"/>
            <a:endParaRPr lang="sv-SE" sz="1600" dirty="0"/>
          </a:p>
          <a:p>
            <a:pPr algn="ctr"/>
            <a:r>
              <a:rPr lang="sv-SE" sz="1600" dirty="0"/>
              <a:t> </a:t>
            </a:r>
          </a:p>
          <a:p>
            <a:endParaRPr lang="sv-SE" sz="1600" dirty="0"/>
          </a:p>
          <a:p>
            <a:endParaRPr lang="sv-SE" sz="1600" dirty="0"/>
          </a:p>
        </p:txBody>
      </p:sp>
      <p:sp>
        <p:nvSpPr>
          <p:cNvPr id="2" name="textruta 1"/>
          <p:cNvSpPr txBox="1"/>
          <p:nvPr/>
        </p:nvSpPr>
        <p:spPr>
          <a:xfrm>
            <a:off x="4067944" y="5661248"/>
            <a:ext cx="18473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3" name="textruta 2"/>
          <p:cNvSpPr txBox="1"/>
          <p:nvPr/>
        </p:nvSpPr>
        <p:spPr>
          <a:xfrm>
            <a:off x="5588000" y="1054100"/>
            <a:ext cx="18466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pic>
        <p:nvPicPr>
          <p:cNvPr id="4" name="KMH1501_KMHlogga_Argb_L copy.jpg" descr="KMH1501_KMHlogga_Argb_L copy.jpg">
            <a:extLst>
              <a:ext uri="{FF2B5EF4-FFF2-40B4-BE49-F238E27FC236}">
                <a16:creationId xmlns:a16="http://schemas.microsoft.com/office/drawing/2014/main" id="{2ADDEDE7-47FF-F1ED-40BD-6A0710E6CF6D}"/>
              </a:ext>
            </a:extLst>
          </p:cNvPr>
          <p:cNvPicPr>
            <a:picLocks noChangeAspect="1"/>
          </p:cNvPicPr>
          <p:nvPr/>
        </p:nvPicPr>
        <p:blipFill>
          <a:blip r:embed="rId3"/>
          <a:stretch>
            <a:fillRect/>
          </a:stretch>
        </p:blipFill>
        <p:spPr>
          <a:xfrm>
            <a:off x="449701" y="405603"/>
            <a:ext cx="2181960" cy="943421"/>
          </a:xfrm>
          <a:prstGeom prst="rect">
            <a:avLst/>
          </a:prstGeom>
          <a:ln w="12700">
            <a:miter lim="400000"/>
          </a:ln>
        </p:spPr>
      </p:pic>
      <p:pic>
        <p:nvPicPr>
          <p:cNvPr id="1026" name="Picture 2" descr="https://lh3.googleusercontent.com/fmg8MjaddBm9k3Y57BQzh3CIrFSbSMAX9wgqPfziKH1UR2WwUbJeCL4iJQkSV9zirki7kpWXoVBbV4mr9xIWJBV2O8tXq5T2G9M9KcWZqIBvtmGxk_ltYqzpV7w1trPr7iXwBVgmFOE69dW5xCE_dF31uw=s2048">
            <a:extLst>
              <a:ext uri="{FF2B5EF4-FFF2-40B4-BE49-F238E27FC236}">
                <a16:creationId xmlns:a16="http://schemas.microsoft.com/office/drawing/2014/main" id="{EB853157-24F7-4C04-A91E-BE35559D75D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31317" y="405603"/>
            <a:ext cx="2040683" cy="143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2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488870-832F-EDA5-4622-8ADF592FE20F}"/>
              </a:ext>
            </a:extLst>
          </p:cNvPr>
          <p:cNvSpPr>
            <a:spLocks noGrp="1"/>
          </p:cNvSpPr>
          <p:nvPr>
            <p:ph type="title"/>
          </p:nvPr>
        </p:nvSpPr>
        <p:spPr>
          <a:xfrm>
            <a:off x="457200" y="1054100"/>
            <a:ext cx="7772400" cy="1143000"/>
          </a:xfrm>
        </p:spPr>
        <p:txBody>
          <a:bodyPr/>
          <a:lstStyle/>
          <a:p>
            <a:br>
              <a:rPr lang="sv-SE" dirty="0"/>
            </a:br>
            <a:r>
              <a:rPr lang="sv-SE" dirty="0"/>
              <a:t>The Art of Observation</a:t>
            </a:r>
          </a:p>
        </p:txBody>
      </p:sp>
      <p:sp>
        <p:nvSpPr>
          <p:cNvPr id="6" name="Platshållare för bildnummer 5">
            <a:extLst>
              <a:ext uri="{FF2B5EF4-FFF2-40B4-BE49-F238E27FC236}">
                <a16:creationId xmlns:a16="http://schemas.microsoft.com/office/drawing/2014/main" id="{11CFB50F-6137-CE05-2964-EF10791617D9}"/>
              </a:ext>
            </a:extLst>
          </p:cNvPr>
          <p:cNvSpPr>
            <a:spLocks noGrp="1"/>
          </p:cNvSpPr>
          <p:nvPr>
            <p:ph type="sldNum" sz="quarter" idx="12"/>
          </p:nvPr>
        </p:nvSpPr>
        <p:spPr/>
        <p:txBody>
          <a:bodyPr/>
          <a:lstStyle/>
          <a:p>
            <a:fld id="{15859C56-CB7E-413F-8971-4226A1EF6823}" type="slidenum">
              <a:rPr lang="sv-SE" smtClean="0"/>
              <a:pPr/>
              <a:t>10</a:t>
            </a:fld>
            <a:endParaRPr lang="sv-SE"/>
          </a:p>
        </p:txBody>
      </p:sp>
      <p:pic>
        <p:nvPicPr>
          <p:cNvPr id="3074" name="Picture 2">
            <a:extLst>
              <a:ext uri="{FF2B5EF4-FFF2-40B4-BE49-F238E27FC236}">
                <a16:creationId xmlns:a16="http://schemas.microsoft.com/office/drawing/2014/main" id="{5A9C0A52-1143-BDE3-0051-FCA8FB2DB79F}"/>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39750" y="2188221"/>
            <a:ext cx="5139708" cy="4073119"/>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A47AA128-A6F8-2DBA-C5AF-0A6064898834}"/>
              </a:ext>
            </a:extLst>
          </p:cNvPr>
          <p:cNvSpPr txBox="1"/>
          <p:nvPr/>
        </p:nvSpPr>
        <p:spPr>
          <a:xfrm>
            <a:off x="5844558" y="4511238"/>
            <a:ext cx="3070842" cy="2308324"/>
          </a:xfrm>
          <a:prstGeom prst="rect">
            <a:avLst/>
          </a:prstGeom>
          <a:noFill/>
        </p:spPr>
        <p:txBody>
          <a:bodyPr wrap="square">
            <a:spAutoFit/>
          </a:bodyPr>
          <a:lstStyle/>
          <a:p>
            <a:pPr algn="l" rtl="0">
              <a:spcBef>
                <a:spcPts val="0"/>
              </a:spcBef>
              <a:spcAft>
                <a:spcPts val="0"/>
              </a:spcAft>
            </a:pPr>
            <a:r>
              <a:rPr lang="sv-SE" sz="1800" b="0" i="0" u="none" strike="noStrike" dirty="0">
                <a:solidFill>
                  <a:srgbClr val="000000"/>
                </a:solidFill>
                <a:effectLst/>
                <a:latin typeface="Arial" panose="020B0604020202020204" pitchFamily="34" charset="0"/>
              </a:rPr>
              <a:t>1. </a:t>
            </a:r>
            <a:r>
              <a:rPr lang="sv-SE" sz="1800" b="0" i="0" u="none" strike="noStrike" dirty="0" err="1">
                <a:solidFill>
                  <a:srgbClr val="000000"/>
                </a:solidFill>
                <a:effectLst/>
                <a:latin typeface="Arial" panose="020B0604020202020204" pitchFamily="34" charset="0"/>
              </a:rPr>
              <a:t>Observe</a:t>
            </a:r>
            <a:r>
              <a:rPr lang="sv-SE" sz="1800" b="0" i="0" u="none" strike="noStrike" dirty="0">
                <a:solidFill>
                  <a:srgbClr val="000000"/>
                </a:solidFill>
                <a:effectLst/>
                <a:latin typeface="Arial" panose="020B0604020202020204" pitchFamily="34" charset="0"/>
              </a:rPr>
              <a:t> the BIG </a:t>
            </a:r>
            <a:r>
              <a:rPr lang="sv-SE" sz="1800" b="0" i="0" u="none" strike="noStrike" dirty="0" err="1">
                <a:solidFill>
                  <a:srgbClr val="000000"/>
                </a:solidFill>
                <a:effectLst/>
                <a:latin typeface="Arial" panose="020B0604020202020204" pitchFamily="34" charset="0"/>
              </a:rPr>
              <a:t>picture</a:t>
            </a:r>
            <a:r>
              <a:rPr lang="sv-SE" sz="1800" b="0" i="0" u="none" strike="noStrike" dirty="0">
                <a:solidFill>
                  <a:srgbClr val="000000"/>
                </a:solidFill>
                <a:effectLst/>
                <a:latin typeface="Arial" panose="020B0604020202020204" pitchFamily="34" charset="0"/>
              </a:rPr>
              <a:t>  </a:t>
            </a:r>
            <a:endParaRPr lang="sv-SE" b="0" i="0" u="none" strike="noStrike" dirty="0">
              <a:solidFill>
                <a:srgbClr val="000000"/>
              </a:solidFill>
              <a:effectLst/>
            </a:endParaRPr>
          </a:p>
          <a:p>
            <a:pPr algn="l" rtl="0">
              <a:spcBef>
                <a:spcPts val="0"/>
              </a:spcBef>
              <a:spcAft>
                <a:spcPts val="0"/>
              </a:spcAft>
            </a:pPr>
            <a:r>
              <a:rPr lang="sv-SE" sz="1800" b="0" i="0" u="none" strike="noStrike" dirty="0">
                <a:solidFill>
                  <a:srgbClr val="000000"/>
                </a:solidFill>
                <a:effectLst/>
                <a:latin typeface="Arial" panose="020B0604020202020204" pitchFamily="34" charset="0"/>
              </a:rPr>
              <a:t>2. Notice the small details</a:t>
            </a:r>
            <a:endParaRPr lang="sv-SE" b="0" i="0" u="none" strike="noStrike" dirty="0">
              <a:solidFill>
                <a:srgbClr val="000000"/>
              </a:solidFill>
              <a:effectLst/>
            </a:endParaRPr>
          </a:p>
          <a:p>
            <a:pPr algn="l" rtl="0">
              <a:spcBef>
                <a:spcPts val="0"/>
              </a:spcBef>
              <a:spcAft>
                <a:spcPts val="0"/>
              </a:spcAft>
            </a:pPr>
            <a:r>
              <a:rPr lang="sv-SE" sz="1800" b="0" i="0" u="none" strike="noStrike" dirty="0">
                <a:solidFill>
                  <a:srgbClr val="000000"/>
                </a:solidFill>
                <a:effectLst/>
                <a:latin typeface="Arial" panose="020B0604020202020204" pitchFamily="34" charset="0"/>
              </a:rPr>
              <a:t>3. </a:t>
            </a:r>
            <a:r>
              <a:rPr lang="sv-SE" sz="1800" b="0" i="0" u="none" strike="noStrike" dirty="0" err="1">
                <a:solidFill>
                  <a:srgbClr val="000000"/>
                </a:solidFill>
                <a:effectLst/>
                <a:latin typeface="Arial" panose="020B0604020202020204" pitchFamily="34" charset="0"/>
              </a:rPr>
              <a:t>Evaluate</a:t>
            </a:r>
            <a:endParaRPr lang="sv-SE" b="0" i="0" u="none" strike="noStrike" dirty="0">
              <a:solidFill>
                <a:srgbClr val="000000"/>
              </a:solidFill>
              <a:effectLst/>
            </a:endParaRPr>
          </a:p>
          <a:p>
            <a:pPr algn="l" rtl="0">
              <a:spcBef>
                <a:spcPts val="0"/>
              </a:spcBef>
              <a:spcAft>
                <a:spcPts val="0"/>
              </a:spcAft>
            </a:pPr>
            <a:r>
              <a:rPr lang="sv-SE" dirty="0">
                <a:solidFill>
                  <a:srgbClr val="000000"/>
                </a:solidFill>
                <a:latin typeface="Arial" panose="020B0604020202020204" pitchFamily="34" charset="0"/>
              </a:rPr>
              <a:t>4</a:t>
            </a:r>
            <a:r>
              <a:rPr lang="sv-SE" sz="1800" b="0" i="0" u="none" strike="noStrike" dirty="0">
                <a:solidFill>
                  <a:srgbClr val="000000"/>
                </a:solidFill>
                <a:effectLst/>
                <a:latin typeface="Arial" panose="020B0604020202020204" pitchFamily="34" charset="0"/>
              </a:rPr>
              <a:t>. Interpret</a:t>
            </a:r>
            <a:endParaRPr lang="sv-SE" b="0" i="0" u="none" strike="noStrike" dirty="0">
              <a:solidFill>
                <a:srgbClr val="000000"/>
              </a:solidFill>
              <a:effectLst/>
            </a:endParaRPr>
          </a:p>
          <a:p>
            <a:pPr algn="l" rtl="0">
              <a:spcBef>
                <a:spcPts val="0"/>
              </a:spcBef>
              <a:spcAft>
                <a:spcPts val="0"/>
              </a:spcAft>
            </a:pPr>
            <a:r>
              <a:rPr lang="sv-SE" dirty="0">
                <a:solidFill>
                  <a:srgbClr val="000000"/>
                </a:solidFill>
                <a:latin typeface="Arial" panose="020B0604020202020204" pitchFamily="34" charset="0"/>
              </a:rPr>
              <a:t>5</a:t>
            </a:r>
            <a:r>
              <a:rPr lang="sv-SE" sz="1800" b="0" i="0" u="none" strike="noStrike" dirty="0">
                <a:solidFill>
                  <a:srgbClr val="000000"/>
                </a:solidFill>
                <a:effectLst/>
                <a:latin typeface="Arial" panose="020B0604020202020204" pitchFamily="34" charset="0"/>
              </a:rPr>
              <a:t>. </a:t>
            </a:r>
            <a:r>
              <a:rPr lang="sv-SE" sz="1800" b="0" i="0" u="none" strike="noStrike" dirty="0" err="1">
                <a:solidFill>
                  <a:srgbClr val="000000"/>
                </a:solidFill>
                <a:effectLst/>
                <a:latin typeface="Arial" panose="020B0604020202020204" pitchFamily="34" charset="0"/>
              </a:rPr>
              <a:t>Communicate</a:t>
            </a:r>
            <a:endParaRPr lang="sv-SE" b="0" i="0" u="none" strike="noStrike" dirty="0">
              <a:solidFill>
                <a:srgbClr val="000000"/>
              </a:solidFill>
              <a:effectLst/>
            </a:endParaRPr>
          </a:p>
          <a:p>
            <a:br>
              <a:rPr lang="sv-SE" dirty="0"/>
            </a:br>
            <a:br>
              <a:rPr lang="sv-SE" dirty="0"/>
            </a:br>
            <a:endParaRPr lang="sv-SE" dirty="0"/>
          </a:p>
        </p:txBody>
      </p:sp>
      <p:pic>
        <p:nvPicPr>
          <p:cNvPr id="9" name="KMH1501_KMHlogga_Argb_L copy.jpg" descr="KMH1501_KMHlogga_Argb_L copy.jpg">
            <a:extLst>
              <a:ext uri="{FF2B5EF4-FFF2-40B4-BE49-F238E27FC236}">
                <a16:creationId xmlns:a16="http://schemas.microsoft.com/office/drawing/2014/main" id="{3A3C99E6-0AA3-EAB7-A695-6AF0EDAD9DC8}"/>
              </a:ext>
            </a:extLst>
          </p:cNvPr>
          <p:cNvPicPr>
            <a:picLocks noChangeAspect="1"/>
          </p:cNvPicPr>
          <p:nvPr/>
        </p:nvPicPr>
        <p:blipFill>
          <a:blip r:embed="rId3"/>
          <a:stretch>
            <a:fillRect/>
          </a:stretch>
        </p:blipFill>
        <p:spPr>
          <a:xfrm>
            <a:off x="322288" y="245809"/>
            <a:ext cx="1869430" cy="808291"/>
          </a:xfrm>
          <a:prstGeom prst="rect">
            <a:avLst/>
          </a:prstGeom>
          <a:ln w="12700">
            <a:miter lim="400000"/>
          </a:ln>
        </p:spPr>
      </p:pic>
      <p:pic>
        <p:nvPicPr>
          <p:cNvPr id="10" name="Picture 4" descr="Georgetown University Logo PNG Vector">
            <a:extLst>
              <a:ext uri="{FF2B5EF4-FFF2-40B4-BE49-F238E27FC236}">
                <a16:creationId xmlns:a16="http://schemas.microsoft.com/office/drawing/2014/main" id="{FFB5DFED-2AC4-496C-895B-BC23D1135E4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15899" y="176824"/>
            <a:ext cx="1869430" cy="113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488870-832F-EDA5-4622-8ADF592FE20F}"/>
              </a:ext>
            </a:extLst>
          </p:cNvPr>
          <p:cNvSpPr>
            <a:spLocks noGrp="1"/>
          </p:cNvSpPr>
          <p:nvPr>
            <p:ph type="title"/>
          </p:nvPr>
        </p:nvSpPr>
        <p:spPr>
          <a:xfrm>
            <a:off x="457200" y="1054100"/>
            <a:ext cx="7772400" cy="923330"/>
          </a:xfrm>
        </p:spPr>
        <p:txBody>
          <a:bodyPr/>
          <a:lstStyle/>
          <a:p>
            <a:br>
              <a:rPr lang="sv-SE" dirty="0"/>
            </a:br>
            <a:r>
              <a:rPr lang="sv-SE" dirty="0"/>
              <a:t>Separation </a:t>
            </a:r>
            <a:r>
              <a:rPr lang="sv-SE" dirty="0" err="1"/>
              <a:t>of</a:t>
            </a:r>
            <a:r>
              <a:rPr lang="sv-SE" dirty="0"/>
              <a:t> observation &amp; interpretation </a:t>
            </a:r>
            <a:r>
              <a:rPr lang="sv-SE" dirty="0" err="1"/>
              <a:t>enhances</a:t>
            </a:r>
            <a:r>
              <a:rPr lang="sv-SE" dirty="0"/>
              <a:t> </a:t>
            </a:r>
            <a:r>
              <a:rPr lang="sv-SE" dirty="0" err="1"/>
              <a:t>communication</a:t>
            </a:r>
            <a:br>
              <a:rPr lang="sv-SE" dirty="0"/>
            </a:br>
            <a:r>
              <a:rPr lang="sv-SE" dirty="0"/>
              <a:t>-&gt;  </a:t>
            </a:r>
            <a:r>
              <a:rPr lang="sv-SE" dirty="0" err="1"/>
              <a:t>skills</a:t>
            </a:r>
            <a:r>
              <a:rPr lang="sv-SE" dirty="0"/>
              <a:t> </a:t>
            </a:r>
            <a:r>
              <a:rPr lang="sv-SE" dirty="0" err="1"/>
              <a:t>that</a:t>
            </a:r>
            <a:r>
              <a:rPr lang="sv-SE" dirty="0"/>
              <a:t> </a:t>
            </a:r>
            <a:r>
              <a:rPr lang="sv-SE" dirty="0" err="1"/>
              <a:t>can</a:t>
            </a:r>
            <a:r>
              <a:rPr lang="sv-SE" dirty="0"/>
              <a:t> be </a:t>
            </a:r>
            <a:r>
              <a:rPr lang="sv-SE" dirty="0" err="1"/>
              <a:t>trained</a:t>
            </a:r>
            <a:r>
              <a:rPr lang="sv-SE" dirty="0"/>
              <a:t> !!</a:t>
            </a:r>
          </a:p>
        </p:txBody>
      </p:sp>
      <p:sp>
        <p:nvSpPr>
          <p:cNvPr id="6" name="Platshållare för bildnummer 5">
            <a:extLst>
              <a:ext uri="{FF2B5EF4-FFF2-40B4-BE49-F238E27FC236}">
                <a16:creationId xmlns:a16="http://schemas.microsoft.com/office/drawing/2014/main" id="{11CFB50F-6137-CE05-2964-EF10791617D9}"/>
              </a:ext>
            </a:extLst>
          </p:cNvPr>
          <p:cNvSpPr>
            <a:spLocks noGrp="1"/>
          </p:cNvSpPr>
          <p:nvPr>
            <p:ph type="sldNum" sz="quarter" idx="12"/>
          </p:nvPr>
        </p:nvSpPr>
        <p:spPr/>
        <p:txBody>
          <a:bodyPr/>
          <a:lstStyle/>
          <a:p>
            <a:fld id="{15859C56-CB7E-413F-8971-4226A1EF6823}" type="slidenum">
              <a:rPr lang="sv-SE" smtClean="0"/>
              <a:pPr/>
              <a:t>11</a:t>
            </a:fld>
            <a:endParaRPr lang="sv-SE"/>
          </a:p>
        </p:txBody>
      </p:sp>
      <p:pic>
        <p:nvPicPr>
          <p:cNvPr id="3074" name="Picture 2">
            <a:extLst>
              <a:ext uri="{FF2B5EF4-FFF2-40B4-BE49-F238E27FC236}">
                <a16:creationId xmlns:a16="http://schemas.microsoft.com/office/drawing/2014/main" id="{5A9C0A52-1143-BDE3-0051-FCA8FB2DB79F}"/>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563318" y="3233936"/>
            <a:ext cx="3927423" cy="3112407"/>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A47AA128-A6F8-2DBA-C5AF-0A6064898834}"/>
              </a:ext>
            </a:extLst>
          </p:cNvPr>
          <p:cNvSpPr txBox="1"/>
          <p:nvPr/>
        </p:nvSpPr>
        <p:spPr>
          <a:xfrm>
            <a:off x="5844558" y="4511238"/>
            <a:ext cx="3070842" cy="923330"/>
          </a:xfrm>
          <a:prstGeom prst="rect">
            <a:avLst/>
          </a:prstGeom>
          <a:noFill/>
        </p:spPr>
        <p:txBody>
          <a:bodyPr wrap="square">
            <a:spAutoFit/>
          </a:bodyPr>
          <a:lstStyle/>
          <a:p>
            <a:br>
              <a:rPr lang="sv-SE" dirty="0"/>
            </a:br>
            <a:br>
              <a:rPr lang="sv-SE" dirty="0"/>
            </a:br>
            <a:endParaRPr lang="sv-SE" dirty="0"/>
          </a:p>
        </p:txBody>
      </p:sp>
      <p:pic>
        <p:nvPicPr>
          <p:cNvPr id="9" name="KMH1501_KMHlogga_Argb_L copy.jpg" descr="KMH1501_KMHlogga_Argb_L copy.jpg">
            <a:extLst>
              <a:ext uri="{FF2B5EF4-FFF2-40B4-BE49-F238E27FC236}">
                <a16:creationId xmlns:a16="http://schemas.microsoft.com/office/drawing/2014/main" id="{3A3C99E6-0AA3-EAB7-A695-6AF0EDAD9DC8}"/>
              </a:ext>
            </a:extLst>
          </p:cNvPr>
          <p:cNvPicPr>
            <a:picLocks noChangeAspect="1"/>
          </p:cNvPicPr>
          <p:nvPr/>
        </p:nvPicPr>
        <p:blipFill>
          <a:blip r:embed="rId4"/>
          <a:stretch>
            <a:fillRect/>
          </a:stretch>
        </p:blipFill>
        <p:spPr>
          <a:xfrm>
            <a:off x="322288" y="245809"/>
            <a:ext cx="1869430" cy="808291"/>
          </a:xfrm>
          <a:prstGeom prst="rect">
            <a:avLst/>
          </a:prstGeom>
          <a:ln w="12700">
            <a:miter lim="400000"/>
          </a:ln>
        </p:spPr>
      </p:pic>
      <p:pic>
        <p:nvPicPr>
          <p:cNvPr id="10" name="Picture 4" descr="Georgetown University Logo PNG Vector">
            <a:extLst>
              <a:ext uri="{FF2B5EF4-FFF2-40B4-BE49-F238E27FC236}">
                <a16:creationId xmlns:a16="http://schemas.microsoft.com/office/drawing/2014/main" id="{FFB5DFED-2AC4-496C-895B-BC23D1135E4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15899" y="176824"/>
            <a:ext cx="1869430" cy="113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59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A005A5-33ED-DF96-F987-7CC38ED072C5}"/>
              </a:ext>
            </a:extLst>
          </p:cNvPr>
          <p:cNvSpPr>
            <a:spLocks noGrp="1"/>
          </p:cNvSpPr>
          <p:nvPr>
            <p:ph type="title"/>
          </p:nvPr>
        </p:nvSpPr>
        <p:spPr>
          <a:xfrm>
            <a:off x="539750" y="779105"/>
            <a:ext cx="8375650" cy="1143000"/>
          </a:xfrm>
        </p:spPr>
        <p:txBody>
          <a:bodyPr/>
          <a:lstStyle/>
          <a:p>
            <a:br>
              <a:rPr lang="sv-SE" dirty="0"/>
            </a:br>
            <a:r>
              <a:rPr lang="sv-SE" dirty="0"/>
              <a:t>Visual Art to </a:t>
            </a:r>
            <a:r>
              <a:rPr lang="sv-SE" i="1" dirty="0"/>
              <a:t>Transform Learning </a:t>
            </a:r>
            <a:r>
              <a:rPr lang="sv-SE" i="1" dirty="0" err="1"/>
              <a:t>Skills</a:t>
            </a:r>
            <a:r>
              <a:rPr lang="sv-SE" i="1" dirty="0"/>
              <a:t> </a:t>
            </a:r>
            <a:br>
              <a:rPr lang="sv-SE" dirty="0"/>
            </a:br>
            <a:r>
              <a:rPr lang="sv-SE" sz="2400" i="1" dirty="0"/>
              <a:t>Why do we </a:t>
            </a:r>
            <a:r>
              <a:rPr lang="sv-SE" sz="2400" i="1" dirty="0" err="1"/>
              <a:t>need</a:t>
            </a:r>
            <a:r>
              <a:rPr lang="sv-SE" sz="2400" i="1" dirty="0"/>
              <a:t> Arts &amp; Music Integration in Education? </a:t>
            </a:r>
          </a:p>
        </p:txBody>
      </p:sp>
      <p:sp>
        <p:nvSpPr>
          <p:cNvPr id="6" name="Platshållare för bildnummer 5">
            <a:extLst>
              <a:ext uri="{FF2B5EF4-FFF2-40B4-BE49-F238E27FC236}">
                <a16:creationId xmlns:a16="http://schemas.microsoft.com/office/drawing/2014/main" id="{181F73F3-0F55-66D9-042B-9539DE81A88A}"/>
              </a:ext>
            </a:extLst>
          </p:cNvPr>
          <p:cNvSpPr>
            <a:spLocks noGrp="1"/>
          </p:cNvSpPr>
          <p:nvPr>
            <p:ph type="sldNum" sz="quarter" idx="12"/>
          </p:nvPr>
        </p:nvSpPr>
        <p:spPr/>
        <p:txBody>
          <a:bodyPr/>
          <a:lstStyle/>
          <a:p>
            <a:fld id="{15859C56-CB7E-413F-8971-4226A1EF6823}" type="slidenum">
              <a:rPr lang="sv-SE" smtClean="0"/>
              <a:pPr/>
              <a:t>12</a:t>
            </a:fld>
            <a:endParaRPr lang="sv-SE"/>
          </a:p>
        </p:txBody>
      </p:sp>
      <p:pic>
        <p:nvPicPr>
          <p:cNvPr id="8" name="KMH1501_KMHlogga_Argb_L copy.jpg" descr="KMH1501_KMHlogga_Argb_L copy.jpg">
            <a:extLst>
              <a:ext uri="{FF2B5EF4-FFF2-40B4-BE49-F238E27FC236}">
                <a16:creationId xmlns:a16="http://schemas.microsoft.com/office/drawing/2014/main" id="{B357F06C-8F51-0834-519A-99EFD1724BCE}"/>
              </a:ext>
            </a:extLst>
          </p:cNvPr>
          <p:cNvPicPr>
            <a:picLocks noChangeAspect="1"/>
          </p:cNvPicPr>
          <p:nvPr/>
        </p:nvPicPr>
        <p:blipFill>
          <a:blip r:embed="rId3"/>
          <a:stretch>
            <a:fillRect/>
          </a:stretch>
        </p:blipFill>
        <p:spPr>
          <a:xfrm>
            <a:off x="457200" y="218154"/>
            <a:ext cx="1869430" cy="808291"/>
          </a:xfrm>
          <a:prstGeom prst="rect">
            <a:avLst/>
          </a:prstGeom>
          <a:ln w="12700">
            <a:miter lim="400000"/>
          </a:ln>
        </p:spPr>
      </p:pic>
      <p:sp>
        <p:nvSpPr>
          <p:cNvPr id="12" name="textruta 11">
            <a:extLst>
              <a:ext uri="{FF2B5EF4-FFF2-40B4-BE49-F238E27FC236}">
                <a16:creationId xmlns:a16="http://schemas.microsoft.com/office/drawing/2014/main" id="{4617A62B-3580-2C09-DB59-9947D6141DBC}"/>
              </a:ext>
            </a:extLst>
          </p:cNvPr>
          <p:cNvSpPr txBox="1"/>
          <p:nvPr/>
        </p:nvSpPr>
        <p:spPr>
          <a:xfrm>
            <a:off x="3117956" y="2910671"/>
            <a:ext cx="6026044" cy="3139321"/>
          </a:xfrm>
          <a:prstGeom prst="rect">
            <a:avLst/>
          </a:prstGeom>
          <a:noFill/>
        </p:spPr>
        <p:txBody>
          <a:bodyPr wrap="square" rtlCol="0">
            <a:spAutoFit/>
          </a:bodyPr>
          <a:lstStyle/>
          <a:p>
            <a:pPr marL="342900" indent="-342900">
              <a:buFont typeface="Arial" panose="020B0604020202020204" pitchFamily="34" charset="0"/>
              <a:buChar char="•"/>
            </a:pPr>
            <a:r>
              <a:rPr lang="sv-SE" sz="2000" dirty="0" err="1"/>
              <a:t>Creative</a:t>
            </a:r>
            <a:r>
              <a:rPr lang="sv-SE" sz="2000" dirty="0"/>
              <a:t> Problem </a:t>
            </a:r>
            <a:r>
              <a:rPr lang="sv-SE" sz="2000" dirty="0" err="1"/>
              <a:t>Solving</a:t>
            </a:r>
            <a:r>
              <a:rPr lang="sv-SE" sz="2000" dirty="0"/>
              <a:t> &amp; </a:t>
            </a:r>
            <a:r>
              <a:rPr lang="sv-SE" sz="2000" dirty="0" err="1"/>
              <a:t>Embodied</a:t>
            </a:r>
            <a:r>
              <a:rPr lang="sv-SE" sz="2000" dirty="0"/>
              <a:t> Learning</a:t>
            </a:r>
          </a:p>
          <a:p>
            <a:endParaRPr lang="sv-SE" sz="2000" dirty="0"/>
          </a:p>
          <a:p>
            <a:pPr marL="342900" indent="-342900">
              <a:buFont typeface="Arial" panose="020B0604020202020204" pitchFamily="34" charset="0"/>
              <a:buChar char="•"/>
            </a:pPr>
            <a:r>
              <a:rPr lang="sv-SE" sz="2000" dirty="0" err="1"/>
              <a:t>Critical</a:t>
            </a:r>
            <a:r>
              <a:rPr lang="sv-SE" sz="2000" dirty="0"/>
              <a:t> &amp; Ethical Thinking and Reflection</a:t>
            </a:r>
          </a:p>
          <a:p>
            <a:endParaRPr lang="sv-SE" sz="2000" dirty="0"/>
          </a:p>
          <a:p>
            <a:pPr marL="342900" indent="-342900">
              <a:buFont typeface="Arial" panose="020B0604020202020204" pitchFamily="34" charset="0"/>
              <a:buChar char="•"/>
            </a:pPr>
            <a:r>
              <a:rPr lang="sv-SE" sz="2000" dirty="0"/>
              <a:t>Systems Thinking &amp; Analyses</a:t>
            </a:r>
          </a:p>
          <a:p>
            <a:endParaRPr lang="sv-SE" sz="2000" dirty="0"/>
          </a:p>
          <a:p>
            <a:pPr marL="342900" indent="-342900">
              <a:buFont typeface="Arial" panose="020B0604020202020204" pitchFamily="34" charset="0"/>
              <a:buChar char="•"/>
            </a:pPr>
            <a:r>
              <a:rPr lang="sv-SE" sz="2000" dirty="0" err="1"/>
              <a:t>Collaboration</a:t>
            </a:r>
            <a:r>
              <a:rPr lang="sv-SE" sz="2000" dirty="0"/>
              <a:t> and Partnership</a:t>
            </a:r>
          </a:p>
          <a:p>
            <a:pPr marL="285750" indent="-28575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err="1"/>
              <a:t>Empowerment</a:t>
            </a:r>
            <a:r>
              <a:rPr lang="sv-SE" sz="2000" dirty="0"/>
              <a:t> of new &amp; different </a:t>
            </a:r>
            <a:r>
              <a:rPr lang="sv-SE" sz="2000" dirty="0" err="1"/>
              <a:t>ideas</a:t>
            </a:r>
            <a:endParaRPr lang="sv-SE" sz="2000" dirty="0"/>
          </a:p>
          <a:p>
            <a:pPr marL="342900" indent="-342900">
              <a:buAutoNum type="arabicPeriod"/>
            </a:pPr>
            <a:endParaRPr lang="sv-SE" dirty="0"/>
          </a:p>
        </p:txBody>
      </p:sp>
      <p:pic>
        <p:nvPicPr>
          <p:cNvPr id="9" name="Picture 4" descr="Georgetown University Logo PNG Vector">
            <a:extLst>
              <a:ext uri="{FF2B5EF4-FFF2-40B4-BE49-F238E27FC236}">
                <a16:creationId xmlns:a16="http://schemas.microsoft.com/office/drawing/2014/main" id="{8D19306D-46D0-4F03-BBB0-B109BA521D3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72890" y="107112"/>
            <a:ext cx="1698417" cy="1030373"/>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12">
            <a:extLst>
              <a:ext uri="{FF2B5EF4-FFF2-40B4-BE49-F238E27FC236}">
                <a16:creationId xmlns:a16="http://schemas.microsoft.com/office/drawing/2014/main" id="{AC639555-CF07-4277-8E64-FEC6E3E675E1}"/>
              </a:ext>
            </a:extLst>
          </p:cNvPr>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539750" y="2910671"/>
            <a:ext cx="2382431" cy="3373200"/>
          </a:xfrm>
        </p:spPr>
      </p:pic>
    </p:spTree>
    <p:extLst>
      <p:ext uri="{BB962C8B-B14F-4D97-AF65-F5344CB8AC3E}">
        <p14:creationId xmlns:p14="http://schemas.microsoft.com/office/powerpoint/2010/main" val="464903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C40E-5206-DB49-9CBC-51954E01A31E}"/>
              </a:ext>
            </a:extLst>
          </p:cNvPr>
          <p:cNvSpPr>
            <a:spLocks noGrp="1"/>
          </p:cNvSpPr>
          <p:nvPr>
            <p:ph type="title"/>
          </p:nvPr>
        </p:nvSpPr>
        <p:spPr/>
        <p:txBody>
          <a:bodyPr/>
          <a:lstStyle/>
          <a:p>
            <a:endParaRPr lang="sv-SE" dirty="0"/>
          </a:p>
        </p:txBody>
      </p:sp>
      <p:sp>
        <p:nvSpPr>
          <p:cNvPr id="3" name="Content Placeholder 2">
            <a:extLst>
              <a:ext uri="{FF2B5EF4-FFF2-40B4-BE49-F238E27FC236}">
                <a16:creationId xmlns:a16="http://schemas.microsoft.com/office/drawing/2014/main" id="{2439CBC6-A8A8-6946-99A1-A98AD6E6E06E}"/>
              </a:ext>
            </a:extLst>
          </p:cNvPr>
          <p:cNvSpPr>
            <a:spLocks noGrp="1"/>
          </p:cNvSpPr>
          <p:nvPr>
            <p:ph idx="1"/>
          </p:nvPr>
        </p:nvSpPr>
        <p:spPr/>
        <p:txBody>
          <a:bodyPr/>
          <a:lstStyle/>
          <a:p>
            <a:endParaRPr lang="sv-SE" dirty="0"/>
          </a:p>
        </p:txBody>
      </p:sp>
      <p:sp>
        <p:nvSpPr>
          <p:cNvPr id="4" name="Date Placeholder 3">
            <a:extLst>
              <a:ext uri="{FF2B5EF4-FFF2-40B4-BE49-F238E27FC236}">
                <a16:creationId xmlns:a16="http://schemas.microsoft.com/office/drawing/2014/main" id="{1BBE5439-983C-144C-B471-9FD1E884046C}"/>
              </a:ext>
            </a:extLst>
          </p:cNvPr>
          <p:cNvSpPr>
            <a:spLocks noGrp="1"/>
          </p:cNvSpPr>
          <p:nvPr>
            <p:ph type="dt" sz="half" idx="10"/>
          </p:nvPr>
        </p:nvSpPr>
        <p:spPr/>
        <p:txBody>
          <a:bodyPr/>
          <a:lstStyle/>
          <a:p>
            <a:r>
              <a:rPr lang="sv-SE" dirty="0"/>
              <a:t> </a:t>
            </a:r>
          </a:p>
        </p:txBody>
      </p:sp>
      <p:sp>
        <p:nvSpPr>
          <p:cNvPr id="5" name="Footer Placeholder 4">
            <a:extLst>
              <a:ext uri="{FF2B5EF4-FFF2-40B4-BE49-F238E27FC236}">
                <a16:creationId xmlns:a16="http://schemas.microsoft.com/office/drawing/2014/main" id="{1960A98D-2582-BA4C-A291-61F2ACB3EF12}"/>
              </a:ext>
            </a:extLst>
          </p:cNvPr>
          <p:cNvSpPr>
            <a:spLocks noGrp="1"/>
          </p:cNvSpPr>
          <p:nvPr>
            <p:ph type="ftr" sz="quarter" idx="11"/>
          </p:nvPr>
        </p:nvSpPr>
        <p:spPr/>
        <p:txBody>
          <a:bodyPr/>
          <a:lstStyle/>
          <a:p>
            <a:r>
              <a:rPr lang="sv-SE" dirty="0"/>
              <a:t> </a:t>
            </a:r>
          </a:p>
        </p:txBody>
      </p:sp>
      <p:sp>
        <p:nvSpPr>
          <p:cNvPr id="6" name="Slide Number Placeholder 5">
            <a:extLst>
              <a:ext uri="{FF2B5EF4-FFF2-40B4-BE49-F238E27FC236}">
                <a16:creationId xmlns:a16="http://schemas.microsoft.com/office/drawing/2014/main" id="{1FECAD01-4FAA-174F-BC02-6BE47672A933}"/>
              </a:ext>
            </a:extLst>
          </p:cNvPr>
          <p:cNvSpPr>
            <a:spLocks noGrp="1"/>
          </p:cNvSpPr>
          <p:nvPr>
            <p:ph type="sldNum" sz="quarter" idx="12"/>
          </p:nvPr>
        </p:nvSpPr>
        <p:spPr/>
        <p:txBody>
          <a:bodyPr/>
          <a:lstStyle/>
          <a:p>
            <a:fld id="{15859C56-CB7E-413F-8971-4226A1EF6823}" type="slidenum">
              <a:rPr lang="sv-SE" smtClean="0"/>
              <a:pPr/>
              <a:t>13</a:t>
            </a:fld>
            <a:endParaRPr lang="sv-SE"/>
          </a:p>
        </p:txBody>
      </p:sp>
      <p:pic>
        <p:nvPicPr>
          <p:cNvPr id="7" name="KMH1501_KMHlogga_Argb_L copy.jpg" descr="KMH1501_KMHlogga_Argb_L copy.jpg">
            <a:extLst>
              <a:ext uri="{FF2B5EF4-FFF2-40B4-BE49-F238E27FC236}">
                <a16:creationId xmlns:a16="http://schemas.microsoft.com/office/drawing/2014/main" id="{B5EE59F9-8DBF-0343-8840-E4AE17581DAF}"/>
              </a:ext>
            </a:extLst>
          </p:cNvPr>
          <p:cNvPicPr>
            <a:picLocks noChangeAspect="1"/>
          </p:cNvPicPr>
          <p:nvPr/>
        </p:nvPicPr>
        <p:blipFill>
          <a:blip r:embed="rId3"/>
          <a:stretch>
            <a:fillRect/>
          </a:stretch>
        </p:blipFill>
        <p:spPr>
          <a:xfrm>
            <a:off x="1547814" y="995349"/>
            <a:ext cx="1520108" cy="657254"/>
          </a:xfrm>
          <a:prstGeom prst="rect">
            <a:avLst/>
          </a:prstGeom>
          <a:ln w="12700">
            <a:miter lim="400000"/>
          </a:ln>
        </p:spPr>
      </p:pic>
      <p:pic>
        <p:nvPicPr>
          <p:cNvPr id="10" name="Picture 9">
            <a:extLst>
              <a:ext uri="{FF2B5EF4-FFF2-40B4-BE49-F238E27FC236}">
                <a16:creationId xmlns:a16="http://schemas.microsoft.com/office/drawing/2014/main" id="{12AD7323-B295-B34D-9D18-80E12C6BADE8}"/>
              </a:ext>
            </a:extLst>
          </p:cNvPr>
          <p:cNvPicPr>
            <a:picLocks noChangeAspect="1"/>
          </p:cNvPicPr>
          <p:nvPr/>
        </p:nvPicPr>
        <p:blipFill>
          <a:blip r:embed="rId4"/>
          <a:stretch>
            <a:fillRect/>
          </a:stretch>
        </p:blipFill>
        <p:spPr>
          <a:xfrm>
            <a:off x="0" y="0"/>
            <a:ext cx="9144000" cy="8328726"/>
          </a:xfrm>
          <a:prstGeom prst="rect">
            <a:avLst/>
          </a:prstGeom>
        </p:spPr>
      </p:pic>
      <p:sp>
        <p:nvSpPr>
          <p:cNvPr id="11" name="Rectangle 10">
            <a:extLst>
              <a:ext uri="{FF2B5EF4-FFF2-40B4-BE49-F238E27FC236}">
                <a16:creationId xmlns:a16="http://schemas.microsoft.com/office/drawing/2014/main" id="{972731AC-543A-F248-A25E-CAEA1646BFEC}"/>
              </a:ext>
            </a:extLst>
          </p:cNvPr>
          <p:cNvSpPr/>
          <p:nvPr/>
        </p:nvSpPr>
        <p:spPr>
          <a:xfrm>
            <a:off x="457201" y="3044457"/>
            <a:ext cx="8001000" cy="3077766"/>
          </a:xfrm>
          <a:prstGeom prst="rect">
            <a:avLst/>
          </a:prstGeom>
        </p:spPr>
        <p:txBody>
          <a:bodyPr wrap="square">
            <a:spAutoFit/>
          </a:bodyPr>
          <a:lstStyle/>
          <a:p>
            <a:endParaRPr lang="sv-SE" sz="1350" dirty="0"/>
          </a:p>
          <a:p>
            <a:endParaRPr lang="sv-SE" sz="1350" dirty="0"/>
          </a:p>
          <a:p>
            <a:endParaRPr lang="sv-SE" sz="1350" dirty="0"/>
          </a:p>
          <a:p>
            <a:endParaRPr lang="sv-SE" sz="1350" dirty="0"/>
          </a:p>
          <a:p>
            <a:br>
              <a:rPr lang="sv-SE" sz="2000" dirty="0"/>
            </a:br>
            <a:r>
              <a:rPr lang="sv-SE" sz="2000" i="0" u="none" strike="noStrike" dirty="0">
                <a:solidFill>
                  <a:srgbClr val="202124"/>
                </a:solidFill>
                <a:effectLst/>
                <a:latin typeface="arial" panose="020B0604020202020204" pitchFamily="34" charset="0"/>
              </a:rPr>
              <a:t>In order for </a:t>
            </a:r>
            <a:r>
              <a:rPr lang="sv-SE" sz="2000" i="0" u="none" strike="noStrike" dirty="0" err="1">
                <a:solidFill>
                  <a:srgbClr val="202124"/>
                </a:solidFill>
                <a:effectLst/>
                <a:latin typeface="arial" panose="020B0604020202020204" pitchFamily="34" charset="0"/>
              </a:rPr>
              <a:t>society</a:t>
            </a:r>
            <a:r>
              <a:rPr lang="sv-SE" sz="2000" i="0" u="none" strike="noStrike" dirty="0">
                <a:solidFill>
                  <a:srgbClr val="202124"/>
                </a:solidFill>
                <a:effectLst/>
                <a:latin typeface="arial" panose="020B0604020202020204" pitchFamily="34" charset="0"/>
              </a:rPr>
              <a:t> to </a:t>
            </a:r>
            <a:r>
              <a:rPr lang="sv-SE" sz="2000" i="0" u="none" strike="noStrike" dirty="0" err="1">
                <a:solidFill>
                  <a:srgbClr val="202124"/>
                </a:solidFill>
                <a:effectLst/>
                <a:latin typeface="arial" panose="020B0604020202020204" pitchFamily="34" charset="0"/>
              </a:rPr>
              <a:t>develop</a:t>
            </a:r>
            <a:r>
              <a:rPr lang="sv-SE" sz="2000" i="0" u="none" strike="noStrike" dirty="0">
                <a:solidFill>
                  <a:srgbClr val="202124"/>
                </a:solidFill>
                <a:effectLst/>
                <a:latin typeface="arial" panose="020B0604020202020204" pitchFamily="34" charset="0"/>
              </a:rPr>
              <a:t> in a </a:t>
            </a:r>
            <a:r>
              <a:rPr lang="sv-SE" sz="2000" i="0" u="none" strike="noStrike" dirty="0" err="1">
                <a:solidFill>
                  <a:srgbClr val="202124"/>
                </a:solidFill>
                <a:effectLst/>
                <a:latin typeface="arial" panose="020B0604020202020204" pitchFamily="34" charset="0"/>
              </a:rPr>
              <a:t>more</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sustainable</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direction</a:t>
            </a:r>
            <a:r>
              <a:rPr lang="sv-SE" sz="2000" dirty="0">
                <a:solidFill>
                  <a:srgbClr val="202124"/>
                </a:solidFill>
                <a:latin typeface="arial" panose="020B0604020202020204" pitchFamily="34" charset="0"/>
              </a:rPr>
              <a:t> </a:t>
            </a:r>
          </a:p>
          <a:p>
            <a:pPr marL="342900" indent="-342900">
              <a:buFontTx/>
              <a:buChar char="-"/>
            </a:pPr>
            <a:r>
              <a:rPr lang="sv-SE" sz="2000" i="0" u="none" strike="noStrike" dirty="0">
                <a:solidFill>
                  <a:srgbClr val="202124"/>
                </a:solidFill>
                <a:effectLst/>
                <a:latin typeface="arial" panose="020B0604020202020204" pitchFamily="34" charset="0"/>
              </a:rPr>
              <a:t>in addition to </a:t>
            </a:r>
            <a:r>
              <a:rPr lang="sv-SE" sz="2000" i="0" u="none" strike="noStrike" dirty="0" err="1">
                <a:solidFill>
                  <a:srgbClr val="202124"/>
                </a:solidFill>
                <a:effectLst/>
                <a:latin typeface="arial" panose="020B0604020202020204" pitchFamily="34" charset="0"/>
              </a:rPr>
              <a:t>learning</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about</a:t>
            </a:r>
            <a:r>
              <a:rPr lang="sv-SE" sz="2000" i="0" u="none" strike="noStrike" dirty="0">
                <a:solidFill>
                  <a:srgbClr val="202124"/>
                </a:solidFill>
                <a:effectLst/>
                <a:latin typeface="arial" panose="020B0604020202020204" pitchFamily="34" charset="0"/>
              </a:rPr>
              <a:t> </a:t>
            </a:r>
            <a:r>
              <a:rPr lang="sv-SE" sz="2000" b="1" i="1" u="none" strike="noStrike" dirty="0" err="1">
                <a:solidFill>
                  <a:srgbClr val="202124"/>
                </a:solidFill>
                <a:effectLst/>
                <a:latin typeface="arial" panose="020B0604020202020204" pitchFamily="34" charset="0"/>
              </a:rPr>
              <a:t>what</a:t>
            </a:r>
            <a:r>
              <a:rPr lang="sv-SE" sz="2000" i="0" u="none" strike="noStrike" dirty="0">
                <a:solidFill>
                  <a:srgbClr val="202124"/>
                </a:solidFill>
                <a:effectLst/>
                <a:latin typeface="arial" panose="020B0604020202020204" pitchFamily="34" charset="0"/>
              </a:rPr>
              <a:t> is </a:t>
            </a:r>
            <a:r>
              <a:rPr lang="sv-SE" sz="2000" i="0" u="none" strike="noStrike" dirty="0" err="1">
                <a:solidFill>
                  <a:srgbClr val="202124"/>
                </a:solidFill>
                <a:effectLst/>
                <a:latin typeface="arial" panose="020B0604020202020204" pitchFamily="34" charset="0"/>
              </a:rPr>
              <a:t>unsustainable</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that</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needs</a:t>
            </a:r>
            <a:r>
              <a:rPr lang="sv-SE" sz="2000" i="0" u="none" strike="noStrike" dirty="0">
                <a:solidFill>
                  <a:srgbClr val="202124"/>
                </a:solidFill>
                <a:effectLst/>
                <a:latin typeface="arial" panose="020B0604020202020204" pitchFamily="34" charset="0"/>
              </a:rPr>
              <a:t> to </a:t>
            </a:r>
            <a:r>
              <a:rPr lang="sv-SE" sz="2000" i="0" u="none" strike="noStrike" dirty="0" err="1">
                <a:solidFill>
                  <a:srgbClr val="202124"/>
                </a:solidFill>
                <a:effectLst/>
                <a:latin typeface="arial" panose="020B0604020202020204" pitchFamily="34" charset="0"/>
              </a:rPr>
              <a:t>change</a:t>
            </a:r>
            <a:r>
              <a:rPr lang="sv-SE" sz="2000" i="0" u="none" strike="noStrike" dirty="0">
                <a:solidFill>
                  <a:srgbClr val="202124"/>
                </a:solidFill>
                <a:effectLst/>
                <a:latin typeface="arial" panose="020B0604020202020204" pitchFamily="34" charset="0"/>
              </a:rPr>
              <a:t> </a:t>
            </a:r>
            <a:r>
              <a:rPr lang="sv-SE" sz="2000" dirty="0">
                <a:solidFill>
                  <a:srgbClr val="202124"/>
                </a:solidFill>
                <a:latin typeface="arial" panose="020B0604020202020204" pitchFamily="34" charset="0"/>
              </a:rPr>
              <a:t>-</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we</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should</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also</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learn</a:t>
            </a:r>
            <a:r>
              <a:rPr lang="sv-SE" sz="2000" i="0" u="none" strike="noStrike" dirty="0">
                <a:solidFill>
                  <a:srgbClr val="202124"/>
                </a:solidFill>
                <a:effectLst/>
                <a:latin typeface="arial" panose="020B0604020202020204" pitchFamily="34" charset="0"/>
              </a:rPr>
              <a:t> </a:t>
            </a:r>
            <a:r>
              <a:rPr lang="sv-SE" sz="2000" b="1" i="1" u="none" strike="noStrike" dirty="0" err="1">
                <a:solidFill>
                  <a:srgbClr val="202124"/>
                </a:solidFill>
                <a:effectLst/>
                <a:latin typeface="arial" panose="020B0604020202020204" pitchFamily="34" charset="0"/>
              </a:rPr>
              <a:t>how</a:t>
            </a:r>
            <a:r>
              <a:rPr lang="sv-SE" sz="2000" b="1"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we</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create</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this</a:t>
            </a:r>
            <a:r>
              <a:rPr lang="sv-SE" sz="2000" i="0" u="none" strike="noStrike" dirty="0">
                <a:solidFill>
                  <a:srgbClr val="202124"/>
                </a:solidFill>
                <a:effectLst/>
                <a:latin typeface="arial" panose="020B0604020202020204" pitchFamily="34" charset="0"/>
              </a:rPr>
              <a:t> </a:t>
            </a:r>
            <a:r>
              <a:rPr lang="sv-SE" sz="2000" i="0" u="none" strike="noStrike" dirty="0" err="1">
                <a:solidFill>
                  <a:srgbClr val="202124"/>
                </a:solidFill>
                <a:effectLst/>
                <a:latin typeface="arial" panose="020B0604020202020204" pitchFamily="34" charset="0"/>
              </a:rPr>
              <a:t>change</a:t>
            </a:r>
            <a:r>
              <a:rPr lang="sv-SE" sz="2000" i="0" u="none" strike="noStrike" dirty="0">
                <a:solidFill>
                  <a:srgbClr val="202124"/>
                </a:solidFill>
                <a:effectLst/>
                <a:latin typeface="arial" panose="020B0604020202020204" pitchFamily="34" charset="0"/>
              </a:rPr>
              <a:t>. </a:t>
            </a:r>
          </a:p>
          <a:p>
            <a:endParaRPr lang="sv-SE" sz="2000" i="0" u="none" strike="noStrike" dirty="0">
              <a:solidFill>
                <a:srgbClr val="202124"/>
              </a:solidFill>
              <a:effectLst/>
              <a:latin typeface="arial" panose="020B0604020202020204" pitchFamily="34" charset="0"/>
            </a:endParaRPr>
          </a:p>
          <a:p>
            <a:pPr marL="342900" indent="-342900">
              <a:buFontTx/>
              <a:buChar char="-"/>
            </a:pPr>
            <a:endParaRPr lang="sv-SE" sz="2000" i="0" u="none" strike="noStrike" dirty="0">
              <a:solidFill>
                <a:srgbClr val="202124"/>
              </a:solidFill>
              <a:effectLst/>
              <a:latin typeface="arial" panose="020B0604020202020204" pitchFamily="34" charset="0"/>
            </a:endParaRPr>
          </a:p>
          <a:p>
            <a:endParaRPr lang="sv-SE" sz="2000" dirty="0"/>
          </a:p>
        </p:txBody>
      </p:sp>
      <p:sp>
        <p:nvSpPr>
          <p:cNvPr id="12" name="Rectangle 11">
            <a:extLst>
              <a:ext uri="{FF2B5EF4-FFF2-40B4-BE49-F238E27FC236}">
                <a16:creationId xmlns:a16="http://schemas.microsoft.com/office/drawing/2014/main" id="{0BAA358B-FDAA-1E40-A0B5-9E22ECB5CA60}"/>
              </a:ext>
            </a:extLst>
          </p:cNvPr>
          <p:cNvSpPr/>
          <p:nvPr/>
        </p:nvSpPr>
        <p:spPr>
          <a:xfrm>
            <a:off x="847613" y="1296853"/>
            <a:ext cx="7216464" cy="1815882"/>
          </a:xfrm>
          <a:prstGeom prst="rect">
            <a:avLst/>
          </a:prstGeom>
        </p:spPr>
        <p:txBody>
          <a:bodyPr wrap="none">
            <a:spAutoFit/>
          </a:bodyPr>
          <a:lstStyle/>
          <a:p>
            <a:pPr algn="ctr"/>
            <a:br>
              <a:rPr lang="sv-SE" sz="2800" dirty="0"/>
            </a:br>
            <a:r>
              <a:rPr lang="sv-SE" sz="2800" b="1" i="0" u="none" strike="noStrike" dirty="0">
                <a:solidFill>
                  <a:srgbClr val="202124"/>
                </a:solidFill>
                <a:effectLst/>
                <a:latin typeface="arial" panose="020B0604020202020204" pitchFamily="34" charset="0"/>
              </a:rPr>
              <a:t>Transformative </a:t>
            </a:r>
            <a:r>
              <a:rPr lang="sv-SE" sz="2800" b="1" i="0" u="none" strike="noStrike" dirty="0" err="1">
                <a:solidFill>
                  <a:srgbClr val="202124"/>
                </a:solidFill>
                <a:effectLst/>
                <a:latin typeface="arial" panose="020B0604020202020204" pitchFamily="34" charset="0"/>
              </a:rPr>
              <a:t>learning</a:t>
            </a:r>
            <a:r>
              <a:rPr lang="sv-SE" sz="2800" b="1" i="0" u="none" strike="noStrike" dirty="0">
                <a:solidFill>
                  <a:srgbClr val="202124"/>
                </a:solidFill>
                <a:effectLst/>
                <a:latin typeface="arial" panose="020B0604020202020204" pitchFamily="34" charset="0"/>
              </a:rPr>
              <a:t> is a </a:t>
            </a:r>
            <a:r>
              <a:rPr lang="sv-SE" sz="2800" b="1" i="0" u="none" strike="noStrike" dirty="0" err="1">
                <a:solidFill>
                  <a:srgbClr val="202124"/>
                </a:solidFill>
                <a:effectLst/>
                <a:latin typeface="arial" panose="020B0604020202020204" pitchFamily="34" charset="0"/>
              </a:rPr>
              <a:t>prerequisite</a:t>
            </a:r>
            <a:r>
              <a:rPr lang="sv-SE" sz="2800" b="1" i="0" u="none" strike="noStrike" dirty="0">
                <a:solidFill>
                  <a:srgbClr val="202124"/>
                </a:solidFill>
                <a:effectLst/>
                <a:latin typeface="arial" panose="020B0604020202020204" pitchFamily="34" charset="0"/>
              </a:rPr>
              <a:t> </a:t>
            </a:r>
          </a:p>
          <a:p>
            <a:pPr algn="ctr"/>
            <a:r>
              <a:rPr lang="sv-SE" sz="2800" b="1" i="0" u="none" strike="noStrike" dirty="0">
                <a:solidFill>
                  <a:srgbClr val="202124"/>
                </a:solidFill>
                <a:effectLst/>
                <a:latin typeface="arial" panose="020B0604020202020204" pitchFamily="34" charset="0"/>
              </a:rPr>
              <a:t>to be </a:t>
            </a:r>
            <a:r>
              <a:rPr lang="sv-SE" sz="2800" b="1" i="0" u="none" strike="noStrike" dirty="0" err="1">
                <a:solidFill>
                  <a:srgbClr val="202124"/>
                </a:solidFill>
                <a:effectLst/>
                <a:latin typeface="arial" panose="020B0604020202020204" pitchFamily="34" charset="0"/>
              </a:rPr>
              <a:t>able</a:t>
            </a:r>
            <a:r>
              <a:rPr lang="sv-SE" sz="2800" b="1" i="0" u="none" strike="noStrike" dirty="0">
                <a:solidFill>
                  <a:srgbClr val="202124"/>
                </a:solidFill>
                <a:effectLst/>
                <a:latin typeface="arial" panose="020B0604020202020204" pitchFamily="34" charset="0"/>
              </a:rPr>
              <a:t> to </a:t>
            </a:r>
            <a:r>
              <a:rPr lang="sv-SE" sz="2800" b="1" i="0" u="none" strike="noStrike" dirty="0" err="1">
                <a:solidFill>
                  <a:srgbClr val="202124"/>
                </a:solidFill>
                <a:effectLst/>
                <a:latin typeface="arial" panose="020B0604020202020204" pitchFamily="34" charset="0"/>
              </a:rPr>
              <a:t>implement</a:t>
            </a:r>
            <a:r>
              <a:rPr lang="sv-SE" sz="2800" b="1" i="0" u="none" strike="noStrike" dirty="0">
                <a:solidFill>
                  <a:srgbClr val="202124"/>
                </a:solidFill>
                <a:effectLst/>
                <a:latin typeface="arial" panose="020B0604020202020204" pitchFamily="34" charset="0"/>
              </a:rPr>
              <a:t> </a:t>
            </a:r>
            <a:r>
              <a:rPr lang="sv-SE" sz="2800" b="1" i="0" u="none" strike="noStrike" dirty="0" err="1">
                <a:solidFill>
                  <a:srgbClr val="202124"/>
                </a:solidFill>
                <a:effectLst/>
                <a:latin typeface="arial" panose="020B0604020202020204" pitchFamily="34" charset="0"/>
              </a:rPr>
              <a:t>change</a:t>
            </a:r>
            <a:endParaRPr lang="sv-SE" sz="2800" b="1" i="0" u="none" strike="noStrike" dirty="0">
              <a:solidFill>
                <a:srgbClr val="202124"/>
              </a:solidFill>
              <a:effectLst/>
              <a:latin typeface="arial" panose="020B0604020202020204" pitchFamily="34" charset="0"/>
            </a:endParaRPr>
          </a:p>
          <a:p>
            <a:pPr algn="ctr"/>
            <a:r>
              <a:rPr lang="sv-SE" sz="2800" b="1" dirty="0">
                <a:solidFill>
                  <a:srgbClr val="202124"/>
                </a:solidFill>
                <a:latin typeface="arial" panose="020B0604020202020204" pitchFamily="34" charset="0"/>
              </a:rPr>
              <a:t> </a:t>
            </a:r>
            <a:endParaRPr lang="sv-SE" sz="2100" b="1" dirty="0"/>
          </a:p>
        </p:txBody>
      </p:sp>
      <p:pic>
        <p:nvPicPr>
          <p:cNvPr id="16" name="KMH1501_KMHlogga_Argb_L copy.jpg" descr="KMH1501_KMHlogga_Argb_L copy.jpg">
            <a:extLst>
              <a:ext uri="{FF2B5EF4-FFF2-40B4-BE49-F238E27FC236}">
                <a16:creationId xmlns:a16="http://schemas.microsoft.com/office/drawing/2014/main" id="{584C9AE2-06D7-0FE0-0F54-C900F7E37C11}"/>
              </a:ext>
            </a:extLst>
          </p:cNvPr>
          <p:cNvPicPr>
            <a:picLocks noChangeAspect="1"/>
          </p:cNvPicPr>
          <p:nvPr/>
        </p:nvPicPr>
        <p:blipFill>
          <a:blip r:embed="rId3"/>
          <a:stretch>
            <a:fillRect/>
          </a:stretch>
        </p:blipFill>
        <p:spPr>
          <a:xfrm>
            <a:off x="343224" y="336162"/>
            <a:ext cx="1869430" cy="808291"/>
          </a:xfrm>
          <a:prstGeom prst="rect">
            <a:avLst/>
          </a:prstGeom>
          <a:ln w="12700">
            <a:miter lim="400000"/>
          </a:ln>
        </p:spPr>
      </p:pic>
      <p:pic>
        <p:nvPicPr>
          <p:cNvPr id="17" name="Picture 4" descr="Georgetown University Logo PNG Vector">
            <a:extLst>
              <a:ext uri="{FF2B5EF4-FFF2-40B4-BE49-F238E27FC236}">
                <a16:creationId xmlns:a16="http://schemas.microsoft.com/office/drawing/2014/main" id="{BEF2D95C-C307-B3DA-855E-FEB173ED307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45970" y="242330"/>
            <a:ext cx="1869430" cy="113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0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7C20-C36F-644E-8C42-42FD4CDB7328}"/>
              </a:ext>
            </a:extLst>
          </p:cNvPr>
          <p:cNvSpPr>
            <a:spLocks noGrp="1"/>
          </p:cNvSpPr>
          <p:nvPr>
            <p:ph type="title"/>
          </p:nvPr>
        </p:nvSpPr>
        <p:spPr/>
        <p:txBody>
          <a:bodyPr/>
          <a:lstStyle/>
          <a:p>
            <a:r>
              <a:rPr lang="sv-SE" dirty="0" err="1"/>
              <a:t>Complex</a:t>
            </a:r>
            <a:r>
              <a:rPr lang="sv-SE" dirty="0"/>
              <a:t> </a:t>
            </a:r>
            <a:r>
              <a:rPr lang="sv-SE" dirty="0" err="1"/>
              <a:t>identification</a:t>
            </a:r>
            <a:endParaRPr lang="sv-SE" dirty="0"/>
          </a:p>
        </p:txBody>
      </p:sp>
      <p:sp>
        <p:nvSpPr>
          <p:cNvPr id="3" name="Content Placeholder 2">
            <a:extLst>
              <a:ext uri="{FF2B5EF4-FFF2-40B4-BE49-F238E27FC236}">
                <a16:creationId xmlns:a16="http://schemas.microsoft.com/office/drawing/2014/main" id="{C5787C21-3A99-3349-A55D-49650E236185}"/>
              </a:ext>
            </a:extLst>
          </p:cNvPr>
          <p:cNvSpPr>
            <a:spLocks noGrp="1"/>
          </p:cNvSpPr>
          <p:nvPr>
            <p:ph idx="1"/>
          </p:nvPr>
        </p:nvSpPr>
        <p:spPr/>
        <p:txBody>
          <a:bodyPr/>
          <a:lstStyle/>
          <a:p>
            <a:pPr marL="0" indent="0">
              <a:buNone/>
            </a:pPr>
            <a:r>
              <a:rPr lang="sv-SE" dirty="0"/>
              <a:t>It is the </a:t>
            </a:r>
            <a:r>
              <a:rPr lang="sv-SE" dirty="0" err="1"/>
              <a:t>ability</a:t>
            </a:r>
            <a:r>
              <a:rPr lang="sv-SE" dirty="0"/>
              <a:t> to </a:t>
            </a:r>
            <a:r>
              <a:rPr lang="sv-SE" dirty="0" err="1"/>
              <a:t>identify</a:t>
            </a:r>
            <a:r>
              <a:rPr lang="sv-SE" dirty="0"/>
              <a:t> and </a:t>
            </a:r>
            <a:r>
              <a:rPr lang="sv-SE" dirty="0" err="1"/>
              <a:t>reason</a:t>
            </a:r>
            <a:r>
              <a:rPr lang="sv-SE" dirty="0"/>
              <a:t> in </a:t>
            </a:r>
            <a:r>
              <a:rPr lang="sv-SE" dirty="0" err="1"/>
              <a:t>complex</a:t>
            </a:r>
            <a:r>
              <a:rPr lang="sv-SE" dirty="0"/>
              <a:t> </a:t>
            </a:r>
            <a:r>
              <a:rPr lang="sv-SE" dirty="0" err="1"/>
              <a:t>questions</a:t>
            </a:r>
            <a:r>
              <a:rPr lang="sv-SE" dirty="0"/>
              <a:t> </a:t>
            </a:r>
            <a:r>
              <a:rPr lang="sv-SE" dirty="0" err="1"/>
              <a:t>that</a:t>
            </a:r>
            <a:r>
              <a:rPr lang="sv-SE" dirty="0"/>
              <a:t> </a:t>
            </a:r>
            <a:r>
              <a:rPr lang="sv-SE" dirty="0" err="1"/>
              <a:t>needs</a:t>
            </a:r>
            <a:r>
              <a:rPr lang="sv-SE" dirty="0"/>
              <a:t> to be </a:t>
            </a:r>
            <a:r>
              <a:rPr lang="sv-SE" dirty="0" err="1"/>
              <a:t>practiced</a:t>
            </a:r>
            <a:endParaRPr lang="sv-SE" dirty="0"/>
          </a:p>
          <a:p>
            <a:pPr marL="0" indent="0">
              <a:buNone/>
            </a:pPr>
            <a:endParaRPr lang="sv-SE" dirty="0"/>
          </a:p>
          <a:p>
            <a:pPr marL="0" indent="0">
              <a:buNone/>
            </a:pPr>
            <a:r>
              <a:rPr lang="sv-SE" dirty="0" err="1"/>
              <a:t>Aesthetics</a:t>
            </a:r>
            <a:r>
              <a:rPr lang="sv-SE" dirty="0"/>
              <a:t>, art and </a:t>
            </a:r>
            <a:r>
              <a:rPr lang="sv-SE" dirty="0" err="1"/>
              <a:t>music</a:t>
            </a:r>
            <a:r>
              <a:rPr lang="sv-SE" dirty="0"/>
              <a:t> </a:t>
            </a:r>
            <a:r>
              <a:rPr lang="sv-SE" dirty="0" err="1"/>
              <a:t>activities</a:t>
            </a:r>
            <a:r>
              <a:rPr lang="sv-SE" dirty="0"/>
              <a:t> </a:t>
            </a:r>
            <a:r>
              <a:rPr lang="sv-SE" dirty="0" err="1"/>
              <a:t>develop</a:t>
            </a:r>
            <a:r>
              <a:rPr lang="sv-SE" dirty="0"/>
              <a:t> transformative </a:t>
            </a:r>
            <a:r>
              <a:rPr lang="sv-SE" dirty="0" err="1"/>
              <a:t>learning</a:t>
            </a:r>
            <a:r>
              <a:rPr lang="sv-SE" dirty="0"/>
              <a:t> </a:t>
            </a:r>
            <a:r>
              <a:rPr lang="sv-SE" dirty="0" err="1"/>
              <a:t>processes</a:t>
            </a:r>
            <a:r>
              <a:rPr lang="sv-SE" dirty="0"/>
              <a:t>!</a:t>
            </a:r>
          </a:p>
          <a:p>
            <a:pPr marL="0" indent="0">
              <a:buNone/>
            </a:pPr>
            <a:r>
              <a:rPr lang="sv-SE" dirty="0"/>
              <a:t> </a:t>
            </a:r>
          </a:p>
        </p:txBody>
      </p:sp>
      <p:sp>
        <p:nvSpPr>
          <p:cNvPr id="4" name="Date Placeholder 3">
            <a:extLst>
              <a:ext uri="{FF2B5EF4-FFF2-40B4-BE49-F238E27FC236}">
                <a16:creationId xmlns:a16="http://schemas.microsoft.com/office/drawing/2014/main" id="{C86E0C85-F26F-DB4F-B3B2-85D414249B4D}"/>
              </a:ext>
            </a:extLst>
          </p:cNvPr>
          <p:cNvSpPr>
            <a:spLocks noGrp="1"/>
          </p:cNvSpPr>
          <p:nvPr>
            <p:ph type="dt" sz="half" idx="10"/>
          </p:nvPr>
        </p:nvSpPr>
        <p:spPr/>
        <p:txBody>
          <a:bodyPr/>
          <a:lstStyle/>
          <a:p>
            <a:r>
              <a:rPr lang="sv-SE" dirty="0"/>
              <a:t> </a:t>
            </a:r>
          </a:p>
        </p:txBody>
      </p:sp>
      <p:sp>
        <p:nvSpPr>
          <p:cNvPr id="5" name="Footer Placeholder 4">
            <a:extLst>
              <a:ext uri="{FF2B5EF4-FFF2-40B4-BE49-F238E27FC236}">
                <a16:creationId xmlns:a16="http://schemas.microsoft.com/office/drawing/2014/main" id="{F5B3F01D-B2AA-F741-944D-1CE9A45EF80B}"/>
              </a:ext>
            </a:extLst>
          </p:cNvPr>
          <p:cNvSpPr>
            <a:spLocks noGrp="1"/>
          </p:cNvSpPr>
          <p:nvPr>
            <p:ph type="ftr" sz="quarter" idx="11"/>
          </p:nvPr>
        </p:nvSpPr>
        <p:spPr/>
        <p:txBody>
          <a:bodyPr/>
          <a:lstStyle/>
          <a:p>
            <a:r>
              <a:rPr lang="sv-SE" dirty="0"/>
              <a:t> </a:t>
            </a:r>
          </a:p>
        </p:txBody>
      </p:sp>
      <p:sp>
        <p:nvSpPr>
          <p:cNvPr id="6" name="Slide Number Placeholder 5">
            <a:extLst>
              <a:ext uri="{FF2B5EF4-FFF2-40B4-BE49-F238E27FC236}">
                <a16:creationId xmlns:a16="http://schemas.microsoft.com/office/drawing/2014/main" id="{563A73FD-9012-1F4C-9FC9-AFA66570FF8A}"/>
              </a:ext>
            </a:extLst>
          </p:cNvPr>
          <p:cNvSpPr>
            <a:spLocks noGrp="1"/>
          </p:cNvSpPr>
          <p:nvPr>
            <p:ph type="sldNum" sz="quarter" idx="12"/>
          </p:nvPr>
        </p:nvSpPr>
        <p:spPr/>
        <p:txBody>
          <a:bodyPr/>
          <a:lstStyle/>
          <a:p>
            <a:fld id="{15859C56-CB7E-413F-8971-4226A1EF6823}" type="slidenum">
              <a:rPr lang="sv-SE" smtClean="0"/>
              <a:pPr/>
              <a:t>14</a:t>
            </a:fld>
            <a:endParaRPr lang="sv-SE"/>
          </a:p>
        </p:txBody>
      </p:sp>
      <p:pic>
        <p:nvPicPr>
          <p:cNvPr id="8" name="Picture 2" descr="IntegratedBrain">
            <a:extLst>
              <a:ext uri="{FF2B5EF4-FFF2-40B4-BE49-F238E27FC236}">
                <a16:creationId xmlns:a16="http://schemas.microsoft.com/office/drawing/2014/main" id="{5089E2FA-C323-BA4D-9B90-C76BF07E0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680" y="4178300"/>
            <a:ext cx="4860540" cy="201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MH1501_KMHlogga_Argb_L copy.jpg" descr="KMH1501_KMHlogga_Argb_L copy.jpg">
            <a:extLst>
              <a:ext uri="{FF2B5EF4-FFF2-40B4-BE49-F238E27FC236}">
                <a16:creationId xmlns:a16="http://schemas.microsoft.com/office/drawing/2014/main" id="{42EA795A-EF2E-7146-A1CA-A6BD04374FEB}"/>
              </a:ext>
            </a:extLst>
          </p:cNvPr>
          <p:cNvPicPr>
            <a:picLocks noChangeAspect="1"/>
          </p:cNvPicPr>
          <p:nvPr/>
        </p:nvPicPr>
        <p:blipFill>
          <a:blip r:embed="rId4"/>
          <a:stretch>
            <a:fillRect/>
          </a:stretch>
        </p:blipFill>
        <p:spPr>
          <a:xfrm>
            <a:off x="216743" y="152400"/>
            <a:ext cx="1523684" cy="658800"/>
          </a:xfrm>
          <a:prstGeom prst="rect">
            <a:avLst/>
          </a:prstGeom>
          <a:ln w="12700">
            <a:miter lim="400000"/>
          </a:ln>
        </p:spPr>
      </p:pic>
      <p:pic>
        <p:nvPicPr>
          <p:cNvPr id="7" name="Picture 4" descr="Georgetown University Logo PNG Vector">
            <a:extLst>
              <a:ext uri="{FF2B5EF4-FFF2-40B4-BE49-F238E27FC236}">
                <a16:creationId xmlns:a16="http://schemas.microsoft.com/office/drawing/2014/main" id="{7A7C5EBD-F091-39ED-53F9-37FD5AE6EB1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87880" y="107112"/>
            <a:ext cx="1698417" cy="103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0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F87D59-BD1E-0372-DA9F-50A2C35A75CC}"/>
              </a:ext>
            </a:extLst>
          </p:cNvPr>
          <p:cNvSpPr>
            <a:spLocks noGrp="1"/>
          </p:cNvSpPr>
          <p:nvPr>
            <p:ph type="title"/>
          </p:nvPr>
        </p:nvSpPr>
        <p:spPr/>
        <p:txBody>
          <a:bodyPr/>
          <a:lstStyle/>
          <a:p>
            <a:br>
              <a:rPr lang="sv-SE" i="1" dirty="0"/>
            </a:br>
            <a:br>
              <a:rPr lang="sv-SE" i="1" dirty="0"/>
            </a:br>
            <a:r>
              <a:rPr lang="sv-SE" sz="2400" i="1" dirty="0"/>
              <a:t>”The </a:t>
            </a:r>
            <a:r>
              <a:rPr lang="sv-SE" sz="2400" i="1" dirty="0" err="1"/>
              <a:t>evidence</a:t>
            </a:r>
            <a:r>
              <a:rPr lang="sv-SE" sz="2400" i="1" dirty="0"/>
              <a:t> </a:t>
            </a:r>
            <a:r>
              <a:rPr lang="sv-SE" sz="2400" i="1" dirty="0" err="1"/>
              <a:t>behind</a:t>
            </a:r>
            <a:r>
              <a:rPr lang="sv-SE" sz="2400" i="1" dirty="0"/>
              <a:t> the </a:t>
            </a:r>
            <a:r>
              <a:rPr lang="sv-SE" sz="2400" i="1" dirty="0" err="1"/>
              <a:t>assertion</a:t>
            </a:r>
            <a:r>
              <a:rPr lang="sv-SE" sz="2400" i="1" dirty="0"/>
              <a:t> </a:t>
            </a:r>
            <a:r>
              <a:rPr lang="sv-SE" sz="2400" i="1" dirty="0" err="1"/>
              <a:t>that</a:t>
            </a:r>
            <a:r>
              <a:rPr lang="sv-SE" sz="2400" i="1" dirty="0"/>
              <a:t> </a:t>
            </a:r>
            <a:r>
              <a:rPr lang="sv-SE" sz="2400" i="1" dirty="0" err="1"/>
              <a:t>educational</a:t>
            </a:r>
            <a:r>
              <a:rPr lang="sv-SE" sz="2400" i="1" dirty="0"/>
              <a:t> programs </a:t>
            </a:r>
            <a:r>
              <a:rPr lang="sv-SE" sz="2400" i="1" dirty="0" err="1"/>
              <a:t>that</a:t>
            </a:r>
            <a:r>
              <a:rPr lang="sv-SE" sz="2400" i="1" dirty="0"/>
              <a:t> </a:t>
            </a:r>
            <a:r>
              <a:rPr lang="sv-SE" sz="2400" i="1" dirty="0" err="1"/>
              <a:t>mutually</a:t>
            </a:r>
            <a:r>
              <a:rPr lang="sv-SE" sz="2400" i="1" dirty="0"/>
              <a:t> </a:t>
            </a:r>
            <a:r>
              <a:rPr lang="sv-SE" sz="2400" i="1" dirty="0" err="1"/>
              <a:t>integrate</a:t>
            </a:r>
            <a:r>
              <a:rPr lang="sv-SE" sz="2400" i="1" dirty="0"/>
              <a:t> </a:t>
            </a:r>
            <a:r>
              <a:rPr lang="sv-SE" sz="2400" i="1" dirty="0" err="1"/>
              <a:t>learning</a:t>
            </a:r>
            <a:r>
              <a:rPr lang="sv-SE" sz="2400" i="1" dirty="0"/>
              <a:t> </a:t>
            </a:r>
            <a:r>
              <a:rPr lang="sv-SE" sz="2400" i="1" dirty="0" err="1"/>
              <a:t>experiences</a:t>
            </a:r>
            <a:r>
              <a:rPr lang="sv-SE" sz="2400" i="1" dirty="0"/>
              <a:t> in the </a:t>
            </a:r>
            <a:r>
              <a:rPr lang="sv-SE" sz="2400" i="1" dirty="0" err="1"/>
              <a:t>humanities</a:t>
            </a:r>
            <a:r>
              <a:rPr lang="sv-SE" sz="2400" i="1" dirty="0"/>
              <a:t> and arts </a:t>
            </a:r>
            <a:r>
              <a:rPr lang="sv-SE" sz="2400" i="1" dirty="0" err="1"/>
              <a:t>with</a:t>
            </a:r>
            <a:r>
              <a:rPr lang="sv-SE" sz="2400" i="1" dirty="0"/>
              <a:t> STEMM </a:t>
            </a:r>
            <a:r>
              <a:rPr lang="sv-SE" sz="2400" i="1" dirty="0" err="1"/>
              <a:t>lead</a:t>
            </a:r>
            <a:r>
              <a:rPr lang="sv-SE" sz="2400" i="1" dirty="0"/>
              <a:t> to </a:t>
            </a:r>
            <a:r>
              <a:rPr lang="sv-SE" sz="2400" i="1" dirty="0" err="1"/>
              <a:t>improved</a:t>
            </a:r>
            <a:r>
              <a:rPr lang="sv-SE" sz="2400" i="1" dirty="0"/>
              <a:t> </a:t>
            </a:r>
            <a:r>
              <a:rPr lang="sv-SE" sz="2400" i="1" dirty="0" err="1"/>
              <a:t>educational</a:t>
            </a:r>
            <a:r>
              <a:rPr lang="sv-SE" sz="2400" i="1" dirty="0"/>
              <a:t> and </a:t>
            </a:r>
            <a:r>
              <a:rPr lang="sv-SE" sz="2400" i="1" dirty="0" err="1"/>
              <a:t>career</a:t>
            </a:r>
            <a:r>
              <a:rPr lang="sv-SE" sz="2400" i="1" dirty="0"/>
              <a:t> </a:t>
            </a:r>
            <a:r>
              <a:rPr lang="sv-SE" sz="2400" i="1" dirty="0" err="1"/>
              <a:t>outcomes</a:t>
            </a:r>
            <a:r>
              <a:rPr lang="sv-SE" sz="2400" i="1" dirty="0"/>
              <a:t> for </a:t>
            </a:r>
            <a:r>
              <a:rPr lang="sv-SE" sz="2400" i="1" dirty="0" err="1"/>
              <a:t>undergratuate</a:t>
            </a:r>
            <a:r>
              <a:rPr lang="sv-SE" sz="2400" i="1" dirty="0"/>
              <a:t> and </a:t>
            </a:r>
            <a:r>
              <a:rPr lang="sv-SE" sz="2400" i="1" dirty="0" err="1"/>
              <a:t>graduate</a:t>
            </a:r>
            <a:r>
              <a:rPr lang="sv-SE" sz="2400" i="1" dirty="0"/>
              <a:t> students”</a:t>
            </a:r>
            <a:br>
              <a:rPr lang="sv-SE" i="1" dirty="0"/>
            </a:br>
            <a:endParaRPr lang="sv-SE" dirty="0"/>
          </a:p>
        </p:txBody>
      </p:sp>
      <p:sp>
        <p:nvSpPr>
          <p:cNvPr id="4" name="Platshållare för datum 3">
            <a:extLst>
              <a:ext uri="{FF2B5EF4-FFF2-40B4-BE49-F238E27FC236}">
                <a16:creationId xmlns:a16="http://schemas.microsoft.com/office/drawing/2014/main" id="{88DA7FAF-CF2D-B3B9-FE78-10BC8846237D}"/>
              </a:ext>
            </a:extLst>
          </p:cNvPr>
          <p:cNvSpPr>
            <a:spLocks noGrp="1"/>
          </p:cNvSpPr>
          <p:nvPr>
            <p:ph type="dt" sz="half" idx="10"/>
          </p:nvPr>
        </p:nvSpPr>
        <p:spPr/>
        <p:txBody>
          <a:bodyPr/>
          <a:lstStyle/>
          <a:p>
            <a:endParaRPr lang="sv-SE" dirty="0"/>
          </a:p>
        </p:txBody>
      </p:sp>
      <p:sp>
        <p:nvSpPr>
          <p:cNvPr id="5" name="Platshållare för sidfot 4">
            <a:extLst>
              <a:ext uri="{FF2B5EF4-FFF2-40B4-BE49-F238E27FC236}">
                <a16:creationId xmlns:a16="http://schemas.microsoft.com/office/drawing/2014/main" id="{7AFAFDDB-0FF7-EEDC-EFB8-4CD30E2D668A}"/>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593B7704-A976-A0B1-F57B-5475C85ED6DC}"/>
              </a:ext>
            </a:extLst>
          </p:cNvPr>
          <p:cNvSpPr>
            <a:spLocks noGrp="1"/>
          </p:cNvSpPr>
          <p:nvPr>
            <p:ph type="sldNum" sz="quarter" idx="12"/>
          </p:nvPr>
        </p:nvSpPr>
        <p:spPr/>
        <p:txBody>
          <a:bodyPr/>
          <a:lstStyle/>
          <a:p>
            <a:fld id="{15859C56-CB7E-413F-8971-4226A1EF6823}" type="slidenum">
              <a:rPr lang="sv-SE" smtClean="0"/>
              <a:pPr/>
              <a:t>15</a:t>
            </a:fld>
            <a:endParaRPr lang="sv-SE"/>
          </a:p>
        </p:txBody>
      </p:sp>
      <p:pic>
        <p:nvPicPr>
          <p:cNvPr id="7" name="KMH1501_KMHlogga_Argb_L copy.jpg" descr="KMH1501_KMHlogga_Argb_L copy.jpg">
            <a:extLst>
              <a:ext uri="{FF2B5EF4-FFF2-40B4-BE49-F238E27FC236}">
                <a16:creationId xmlns:a16="http://schemas.microsoft.com/office/drawing/2014/main" id="{4E229480-0280-37DD-0693-DFADE0334B1A}"/>
              </a:ext>
            </a:extLst>
          </p:cNvPr>
          <p:cNvPicPr>
            <a:picLocks noChangeAspect="1"/>
          </p:cNvPicPr>
          <p:nvPr/>
        </p:nvPicPr>
        <p:blipFill>
          <a:blip r:embed="rId2"/>
          <a:stretch>
            <a:fillRect/>
          </a:stretch>
        </p:blipFill>
        <p:spPr>
          <a:xfrm>
            <a:off x="457200" y="218154"/>
            <a:ext cx="1869430" cy="808291"/>
          </a:xfrm>
          <a:prstGeom prst="rect">
            <a:avLst/>
          </a:prstGeom>
          <a:ln w="12700">
            <a:miter lim="400000"/>
          </a:ln>
        </p:spPr>
      </p:pic>
      <p:pic>
        <p:nvPicPr>
          <p:cNvPr id="12" name="Picture 2">
            <a:extLst>
              <a:ext uri="{FF2B5EF4-FFF2-40B4-BE49-F238E27FC236}">
                <a16:creationId xmlns:a16="http://schemas.microsoft.com/office/drawing/2014/main" id="{E6CF7592-2654-148C-3555-5A3EE85383F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3352800" y="3872719"/>
            <a:ext cx="1853279" cy="2604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eorgetown University Logo PNG Vector">
            <a:extLst>
              <a:ext uri="{FF2B5EF4-FFF2-40B4-BE49-F238E27FC236}">
                <a16:creationId xmlns:a16="http://schemas.microsoft.com/office/drawing/2014/main" id="{FB61198F-7FF5-4D63-B38B-8E6958B5E62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45821" y="107543"/>
            <a:ext cx="1560258" cy="94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19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62973"/>
            <a:ext cx="8515040" cy="1143000"/>
          </a:xfrm>
        </p:spPr>
        <p:txBody>
          <a:bodyPr>
            <a:normAutofit fontScale="90000"/>
          </a:bodyPr>
          <a:lstStyle/>
          <a:p>
            <a:pPr algn="ctr"/>
            <a:r>
              <a:rPr lang="sv-SE" dirty="0"/>
              <a:t>	</a:t>
            </a:r>
            <a:br>
              <a:rPr lang="sv-SE" dirty="0"/>
            </a:br>
            <a:r>
              <a:rPr lang="sv-SE" i="1" dirty="0"/>
              <a:t>Arts and Music </a:t>
            </a:r>
            <a:r>
              <a:rPr lang="sv-SE" i="1" dirty="0" err="1"/>
              <a:t>are</a:t>
            </a:r>
            <a:r>
              <a:rPr lang="sv-SE" i="1" dirty="0"/>
              <a:t> drivers for social </a:t>
            </a:r>
            <a:r>
              <a:rPr lang="sv-SE" i="1" dirty="0" err="1"/>
              <a:t>sustainabilty</a:t>
            </a:r>
            <a:r>
              <a:rPr lang="sv-SE" i="1" dirty="0"/>
              <a:t>.</a:t>
            </a:r>
            <a:br>
              <a:rPr lang="sv-SE" dirty="0"/>
            </a:br>
            <a:r>
              <a:rPr lang="sv-SE" dirty="0"/>
              <a:t>-&gt; </a:t>
            </a:r>
            <a:r>
              <a:rPr lang="sv-SE" sz="1800" dirty="0" err="1"/>
              <a:t>Sustainable</a:t>
            </a:r>
            <a:r>
              <a:rPr lang="sv-SE" sz="1800" dirty="0"/>
              <a:t> and Healthy Working Life </a:t>
            </a:r>
            <a:br>
              <a:rPr lang="sv-SE" sz="1800" dirty="0"/>
            </a:br>
            <a:r>
              <a:rPr lang="sv-SE" sz="1800" dirty="0"/>
              <a:t>Inner </a:t>
            </a:r>
            <a:r>
              <a:rPr lang="sv-SE" sz="1800" dirty="0" err="1"/>
              <a:t>Developmental</a:t>
            </a:r>
            <a:r>
              <a:rPr lang="sv-SE" sz="1800" dirty="0"/>
              <a:t> </a:t>
            </a:r>
            <a:r>
              <a:rPr lang="sv-SE" sz="1800" dirty="0" err="1"/>
              <a:t>Goals</a:t>
            </a:r>
            <a:r>
              <a:rPr lang="sv-SE" sz="1800" dirty="0"/>
              <a:t> - IDG</a:t>
            </a:r>
            <a:br>
              <a:rPr lang="sv-SE" sz="1125" i="1" dirty="0"/>
            </a:br>
            <a:r>
              <a:rPr lang="sv-SE" sz="1125" i="1" dirty="0"/>
              <a:t>		</a:t>
            </a:r>
          </a:p>
        </p:txBody>
      </p:sp>
      <p:sp>
        <p:nvSpPr>
          <p:cNvPr id="3" name="Platshållare för innehåll 2"/>
          <p:cNvSpPr>
            <a:spLocks noGrp="1"/>
          </p:cNvSpPr>
          <p:nvPr>
            <p:ph idx="1"/>
          </p:nvPr>
        </p:nvSpPr>
        <p:spPr>
          <a:xfrm>
            <a:off x="539749" y="2676959"/>
            <a:ext cx="7772401" cy="3864207"/>
          </a:xfrm>
        </p:spPr>
        <p:txBody>
          <a:bodyPr>
            <a:noAutofit/>
          </a:bodyPr>
          <a:lstStyle/>
          <a:p>
            <a:pPr marL="0" indent="0">
              <a:buNone/>
            </a:pPr>
            <a:endParaRPr lang="sv-SE" dirty="0"/>
          </a:p>
          <a:p>
            <a:pPr marL="0" indent="0">
              <a:buNone/>
            </a:pPr>
            <a:endParaRPr lang="sv-SE" dirty="0"/>
          </a:p>
          <a:p>
            <a:pPr marL="0" indent="0">
              <a:buNone/>
            </a:pPr>
            <a:r>
              <a:rPr lang="sv-SE" sz="1125" dirty="0"/>
              <a:t> </a:t>
            </a:r>
          </a:p>
          <a:p>
            <a:pPr marL="0" indent="0" eaLnBrk="0" hangingPunct="0">
              <a:spcBef>
                <a:spcPct val="0"/>
              </a:spcBef>
              <a:buNone/>
            </a:pPr>
            <a:endParaRPr lang="sv-SE" altLang="sv-SE" sz="788"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eaLnBrk="0" hangingPunct="0">
              <a:spcBef>
                <a:spcPct val="0"/>
              </a:spcBef>
              <a:buNone/>
            </a:pPr>
            <a:endParaRPr lang="sv-SE" altLang="sv-SE" sz="788"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sv-SE" dirty="0"/>
          </a:p>
          <a:p>
            <a:pPr marL="0" indent="0">
              <a:buNone/>
            </a:pPr>
            <a:r>
              <a:rPr lang="sv-SE" dirty="0"/>
              <a:t> </a:t>
            </a:r>
          </a:p>
        </p:txBody>
      </p:sp>
      <p:pic>
        <p:nvPicPr>
          <p:cNvPr id="5" name="Content Placeholder 6">
            <a:extLst>
              <a:ext uri="{FF2B5EF4-FFF2-40B4-BE49-F238E27FC236}">
                <a16:creationId xmlns:a16="http://schemas.microsoft.com/office/drawing/2014/main" id="{9AFC412C-0B84-2249-B797-F5EC6C657CF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60165" y="3372852"/>
            <a:ext cx="2184546" cy="159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KMH1501_KMHlogga_Argb_L copy.jpg" descr="KMH1501_KMHlogga_Argb_L copy.jpg">
            <a:extLst>
              <a:ext uri="{FF2B5EF4-FFF2-40B4-BE49-F238E27FC236}">
                <a16:creationId xmlns:a16="http://schemas.microsoft.com/office/drawing/2014/main" id="{A3907D84-9A1B-D480-55BB-32C546533DB2}"/>
              </a:ext>
            </a:extLst>
          </p:cNvPr>
          <p:cNvPicPr>
            <a:picLocks noChangeAspect="1"/>
          </p:cNvPicPr>
          <p:nvPr/>
        </p:nvPicPr>
        <p:blipFill>
          <a:blip r:embed="rId4"/>
          <a:stretch>
            <a:fillRect/>
          </a:stretch>
        </p:blipFill>
        <p:spPr>
          <a:xfrm>
            <a:off x="457200" y="218154"/>
            <a:ext cx="1869430" cy="808291"/>
          </a:xfrm>
          <a:prstGeom prst="rect">
            <a:avLst/>
          </a:prstGeom>
          <a:ln w="12700">
            <a:miter lim="400000"/>
          </a:ln>
        </p:spPr>
      </p:pic>
      <p:sp>
        <p:nvSpPr>
          <p:cNvPr id="9" name="textruta 8">
            <a:extLst>
              <a:ext uri="{FF2B5EF4-FFF2-40B4-BE49-F238E27FC236}">
                <a16:creationId xmlns:a16="http://schemas.microsoft.com/office/drawing/2014/main" id="{D30B16FB-D684-AA56-B3D5-D084120D495E}"/>
              </a:ext>
            </a:extLst>
          </p:cNvPr>
          <p:cNvSpPr txBox="1"/>
          <p:nvPr/>
        </p:nvSpPr>
        <p:spPr>
          <a:xfrm>
            <a:off x="539749" y="6407140"/>
            <a:ext cx="6500387" cy="423193"/>
          </a:xfrm>
          <a:prstGeom prst="rect">
            <a:avLst/>
          </a:prstGeom>
          <a:noFill/>
        </p:spPr>
        <p:txBody>
          <a:bodyPr wrap="square">
            <a:spAutoFit/>
          </a:bodyPr>
          <a:lstStyle/>
          <a:p>
            <a:r>
              <a:rPr lang="sv-SE" altLang="sv-SE" sz="1050"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An Agenda for Research on the </a:t>
            </a:r>
            <a:r>
              <a:rPr lang="sv-SE" altLang="sv-SE" sz="1050" i="1" dirty="0" err="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Sustainability</a:t>
            </a:r>
            <a:r>
              <a:rPr lang="sv-SE" altLang="sv-SE" sz="1050"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sv-SE" altLang="sv-SE" sz="1050" i="1" dirty="0" err="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of</a:t>
            </a:r>
            <a:r>
              <a:rPr lang="sv-SE" altLang="sv-SE" sz="1050"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Public Health Programs </a:t>
            </a:r>
            <a:r>
              <a:rPr lang="sv-SE" altLang="sv-SE" sz="1050"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Scheirer</a:t>
            </a:r>
            <a:r>
              <a:rPr lang="sv-SE" altLang="sv-SE" sz="1050"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and </a:t>
            </a:r>
            <a:r>
              <a:rPr lang="sv-SE" altLang="sv-SE" sz="1050"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Dearing</a:t>
            </a:r>
            <a:r>
              <a:rPr lang="sv-SE" altLang="sv-SE" sz="1050"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Review 2013</a:t>
            </a:r>
          </a:p>
          <a:p>
            <a:pPr marL="0" indent="0">
              <a:buNone/>
            </a:pPr>
            <a:endParaRPr lang="sv-SE" sz="1100" i="1" dirty="0">
              <a:solidFill>
                <a:schemeClr val="bg2"/>
              </a:solidFill>
            </a:endParaRPr>
          </a:p>
        </p:txBody>
      </p:sp>
      <p:pic>
        <p:nvPicPr>
          <p:cNvPr id="8" name="Picture 4" descr="Georgetown University Logo PNG Vector">
            <a:extLst>
              <a:ext uri="{FF2B5EF4-FFF2-40B4-BE49-F238E27FC236}">
                <a16:creationId xmlns:a16="http://schemas.microsoft.com/office/drawing/2014/main" id="{F8047C5E-AAD1-4550-B64E-6B310A166289}"/>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68409" y="174402"/>
            <a:ext cx="1515080" cy="11101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ner Development Goals">
            <a:extLst>
              <a:ext uri="{FF2B5EF4-FFF2-40B4-BE49-F238E27FC236}">
                <a16:creationId xmlns:a16="http://schemas.microsoft.com/office/drawing/2014/main" id="{F0D1939D-F7C8-9109-4483-522ACFE2DC4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21273" y="2936342"/>
            <a:ext cx="4906331" cy="2646439"/>
          </a:xfrm>
          <a:prstGeom prst="rect">
            <a:avLst/>
          </a:prstGeom>
          <a:solidFill>
            <a:srgbClr val="FFFFFF"/>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21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0B4FFA-E894-7FDC-12A5-BFE1E1093396}"/>
              </a:ext>
            </a:extLst>
          </p:cNvPr>
          <p:cNvSpPr>
            <a:spLocks noGrp="1"/>
          </p:cNvSpPr>
          <p:nvPr>
            <p:ph type="title"/>
          </p:nvPr>
        </p:nvSpPr>
        <p:spPr/>
        <p:txBody>
          <a:bodyPr/>
          <a:lstStyle/>
          <a:p>
            <a:br>
              <a:rPr lang="sv-SE" dirty="0"/>
            </a:br>
            <a:br>
              <a:rPr lang="sv-SE" dirty="0"/>
            </a:br>
            <a:br>
              <a:rPr lang="sv-SE" dirty="0"/>
            </a:br>
            <a:br>
              <a:rPr lang="sv-SE" dirty="0"/>
            </a:br>
            <a:br>
              <a:rPr lang="sv-SE" dirty="0"/>
            </a:br>
            <a:r>
              <a:rPr lang="sv-SE" dirty="0"/>
              <a:t> Thanks!</a:t>
            </a:r>
          </a:p>
        </p:txBody>
      </p:sp>
      <p:pic>
        <p:nvPicPr>
          <p:cNvPr id="8" name="Platshållare för innehåll 7" descr="En bild som visar person, golv, inomhus&#10;&#10;Automatiskt genererad beskrivning">
            <a:extLst>
              <a:ext uri="{FF2B5EF4-FFF2-40B4-BE49-F238E27FC236}">
                <a16:creationId xmlns:a16="http://schemas.microsoft.com/office/drawing/2014/main" id="{6182467A-B765-C010-B207-0C2E00E1107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863837" y="1386796"/>
            <a:ext cx="3416325" cy="4084408"/>
          </a:xfrm>
        </p:spPr>
      </p:pic>
      <p:sp>
        <p:nvSpPr>
          <p:cNvPr id="4" name="Platshållare för datum 3">
            <a:extLst>
              <a:ext uri="{FF2B5EF4-FFF2-40B4-BE49-F238E27FC236}">
                <a16:creationId xmlns:a16="http://schemas.microsoft.com/office/drawing/2014/main" id="{DD82C1F7-242B-64A5-9AA2-A34F1EAFB26D}"/>
              </a:ext>
            </a:extLst>
          </p:cNvPr>
          <p:cNvSpPr>
            <a:spLocks noGrp="1"/>
          </p:cNvSpPr>
          <p:nvPr>
            <p:ph type="dt" sz="half" idx="10"/>
          </p:nvPr>
        </p:nvSpPr>
        <p:spPr/>
        <p:txBody>
          <a:bodyPr/>
          <a:lstStyle/>
          <a:p>
            <a:r>
              <a:rPr lang="sv-SE" dirty="0"/>
              <a:t> </a:t>
            </a:r>
          </a:p>
        </p:txBody>
      </p:sp>
      <p:sp>
        <p:nvSpPr>
          <p:cNvPr id="5" name="Platshållare för sidfot 4">
            <a:extLst>
              <a:ext uri="{FF2B5EF4-FFF2-40B4-BE49-F238E27FC236}">
                <a16:creationId xmlns:a16="http://schemas.microsoft.com/office/drawing/2014/main" id="{51E7F4EB-B90C-1376-DD6D-FE29BC63BDBA}"/>
              </a:ext>
            </a:extLst>
          </p:cNvPr>
          <p:cNvSpPr>
            <a:spLocks noGrp="1"/>
          </p:cNvSpPr>
          <p:nvPr>
            <p:ph type="ftr" sz="quarter" idx="11"/>
          </p:nvPr>
        </p:nvSpPr>
        <p:spPr/>
        <p:txBody>
          <a:bodyPr/>
          <a:lstStyle/>
          <a:p>
            <a:r>
              <a:rPr lang="sv-SE" dirty="0"/>
              <a:t> </a:t>
            </a:r>
          </a:p>
        </p:txBody>
      </p:sp>
      <p:sp>
        <p:nvSpPr>
          <p:cNvPr id="6" name="Platshållare för bildnummer 5">
            <a:extLst>
              <a:ext uri="{FF2B5EF4-FFF2-40B4-BE49-F238E27FC236}">
                <a16:creationId xmlns:a16="http://schemas.microsoft.com/office/drawing/2014/main" id="{AA0C0122-D226-91E1-9C08-C262F821B8F4}"/>
              </a:ext>
            </a:extLst>
          </p:cNvPr>
          <p:cNvSpPr>
            <a:spLocks noGrp="1"/>
          </p:cNvSpPr>
          <p:nvPr>
            <p:ph type="sldNum" sz="quarter" idx="12"/>
          </p:nvPr>
        </p:nvSpPr>
        <p:spPr/>
        <p:txBody>
          <a:bodyPr/>
          <a:lstStyle/>
          <a:p>
            <a:r>
              <a:rPr lang="sv-SE" dirty="0"/>
              <a:t> </a:t>
            </a:r>
          </a:p>
        </p:txBody>
      </p:sp>
      <p:pic>
        <p:nvPicPr>
          <p:cNvPr id="9" name="KMH1501_KMHlogga_Argb_L copy.jpg" descr="KMH1501_KMHlogga_Argb_L copy.jpg">
            <a:extLst>
              <a:ext uri="{FF2B5EF4-FFF2-40B4-BE49-F238E27FC236}">
                <a16:creationId xmlns:a16="http://schemas.microsoft.com/office/drawing/2014/main" id="{55D9C876-36AA-CF95-6035-3075162E8A56}"/>
              </a:ext>
            </a:extLst>
          </p:cNvPr>
          <p:cNvPicPr>
            <a:picLocks noChangeAspect="1"/>
          </p:cNvPicPr>
          <p:nvPr/>
        </p:nvPicPr>
        <p:blipFill>
          <a:blip r:embed="rId3"/>
          <a:stretch>
            <a:fillRect/>
          </a:stretch>
        </p:blipFill>
        <p:spPr>
          <a:xfrm>
            <a:off x="457200" y="218154"/>
            <a:ext cx="1869430" cy="808291"/>
          </a:xfrm>
          <a:prstGeom prst="rect">
            <a:avLst/>
          </a:prstGeom>
          <a:ln w="12700">
            <a:miter lim="400000"/>
          </a:ln>
        </p:spPr>
      </p:pic>
      <p:sp>
        <p:nvSpPr>
          <p:cNvPr id="10" name="textruta 9">
            <a:extLst>
              <a:ext uri="{FF2B5EF4-FFF2-40B4-BE49-F238E27FC236}">
                <a16:creationId xmlns:a16="http://schemas.microsoft.com/office/drawing/2014/main" id="{7CD413B5-8155-6E6C-A315-3F48D490D621}"/>
              </a:ext>
            </a:extLst>
          </p:cNvPr>
          <p:cNvSpPr txBox="1"/>
          <p:nvPr/>
        </p:nvSpPr>
        <p:spPr>
          <a:xfrm>
            <a:off x="3014411" y="5553670"/>
            <a:ext cx="3278462" cy="923330"/>
          </a:xfrm>
          <a:prstGeom prst="rect">
            <a:avLst/>
          </a:prstGeom>
          <a:noFill/>
        </p:spPr>
        <p:txBody>
          <a:bodyPr wrap="none" rtlCol="0">
            <a:spAutoFit/>
          </a:bodyPr>
          <a:lstStyle/>
          <a:p>
            <a:r>
              <a:rPr lang="sv-SE" dirty="0">
                <a:hlinkClick r:id="rId4"/>
              </a:rPr>
              <a:t>eva.bojner.horwitz@ki.se</a:t>
            </a:r>
            <a:endParaRPr lang="sv-SE" dirty="0"/>
          </a:p>
          <a:p>
            <a:r>
              <a:rPr lang="sv-SE" dirty="0">
                <a:hlinkClick r:id="rId5"/>
              </a:rPr>
              <a:t>julia.langley@georgetown.edu</a:t>
            </a:r>
            <a:endParaRPr lang="sv-SE" dirty="0"/>
          </a:p>
          <a:p>
            <a:r>
              <a:rPr lang="sv-SE" dirty="0"/>
              <a:t> </a:t>
            </a:r>
          </a:p>
        </p:txBody>
      </p:sp>
      <p:pic>
        <p:nvPicPr>
          <p:cNvPr id="13316" name="Picture 4" descr="Arts &amp; Humanities Newsletters | Lombardi Comprehensive Cancer Center | Georgetown  University">
            <a:extLst>
              <a:ext uri="{FF2B5EF4-FFF2-40B4-BE49-F238E27FC236}">
                <a16:creationId xmlns:a16="http://schemas.microsoft.com/office/drawing/2014/main" id="{4DD6AFB4-0390-7101-2AC7-95C79763C0F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1" y="5652275"/>
            <a:ext cx="2122714" cy="7185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Swedish flag | Nordic cooperation">
            <a:extLst>
              <a:ext uri="{FF2B5EF4-FFF2-40B4-BE49-F238E27FC236}">
                <a16:creationId xmlns:a16="http://schemas.microsoft.com/office/drawing/2014/main" id="{04C6B662-6C26-5F43-5F67-6295BBE8B87C}"/>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26549" y="1386796"/>
            <a:ext cx="1731651" cy="1089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 of the United States - Wikipedia">
            <a:extLst>
              <a:ext uri="{FF2B5EF4-FFF2-40B4-BE49-F238E27FC236}">
                <a16:creationId xmlns:a16="http://schemas.microsoft.com/office/drawing/2014/main" id="{4EF7573F-E265-3B0C-98C5-A5A5D2F0DEDD}"/>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39750" y="1440701"/>
            <a:ext cx="1736919" cy="9188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eorgetown University Logo PNG Vector">
            <a:extLst>
              <a:ext uri="{FF2B5EF4-FFF2-40B4-BE49-F238E27FC236}">
                <a16:creationId xmlns:a16="http://schemas.microsoft.com/office/drawing/2014/main" id="{D4CB5222-D277-49D6-B460-5F4E00E648AC}"/>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352800" y="86328"/>
            <a:ext cx="1741714" cy="105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6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75F9-9014-4E46-9568-3631278B2247}"/>
              </a:ext>
            </a:extLst>
          </p:cNvPr>
          <p:cNvSpPr>
            <a:spLocks noGrp="1"/>
          </p:cNvSpPr>
          <p:nvPr>
            <p:ph type="title"/>
          </p:nvPr>
        </p:nvSpPr>
        <p:spPr>
          <a:xfrm>
            <a:off x="539750" y="1337392"/>
            <a:ext cx="7772400" cy="1143000"/>
          </a:xfrm>
        </p:spPr>
        <p:txBody>
          <a:bodyPr/>
          <a:lstStyle/>
          <a:p>
            <a:r>
              <a:rPr lang="sv-SE"/>
              <a:t>		The Emotional Brain</a:t>
            </a:r>
            <a:br>
              <a:rPr lang="sv-SE"/>
            </a:br>
            <a:r>
              <a:rPr lang="sv-SE"/>
              <a:t>	  </a:t>
            </a:r>
            <a:r>
              <a:rPr lang="sv-SE" sz="1600" i="1"/>
              <a:t>”</a:t>
            </a:r>
            <a:r>
              <a:rPr lang="sv-SE" sz="1600" i="1" err="1"/>
              <a:t>Sneaking</a:t>
            </a:r>
            <a:r>
              <a:rPr lang="sv-SE" sz="1600" i="1"/>
              <a:t> </a:t>
            </a:r>
            <a:r>
              <a:rPr lang="sv-SE" sz="1600" i="1" err="1"/>
              <a:t>through</a:t>
            </a:r>
            <a:r>
              <a:rPr lang="sv-SE" sz="1600" i="1"/>
              <a:t> the </a:t>
            </a:r>
            <a:r>
              <a:rPr lang="sv-SE" sz="1600" i="1" err="1"/>
              <a:t>backdoor</a:t>
            </a:r>
            <a:r>
              <a:rPr lang="sv-SE" sz="1600" i="1"/>
              <a:t> </a:t>
            </a:r>
            <a:r>
              <a:rPr lang="sv-SE" sz="1600" i="1" err="1"/>
              <a:t>into</a:t>
            </a:r>
            <a:r>
              <a:rPr lang="sv-SE" sz="1600" i="1"/>
              <a:t> the </a:t>
            </a:r>
            <a:r>
              <a:rPr lang="sv-SE" sz="1600" i="1" err="1"/>
              <a:t>brain</a:t>
            </a:r>
            <a:r>
              <a:rPr lang="sv-SE" sz="1600" i="1"/>
              <a:t>”</a:t>
            </a:r>
          </a:p>
        </p:txBody>
      </p:sp>
      <p:sp>
        <p:nvSpPr>
          <p:cNvPr id="4" name="Date Placeholder 3">
            <a:extLst>
              <a:ext uri="{FF2B5EF4-FFF2-40B4-BE49-F238E27FC236}">
                <a16:creationId xmlns:a16="http://schemas.microsoft.com/office/drawing/2014/main" id="{856EC907-2EC8-C948-950C-AA4D88412BB1}"/>
              </a:ext>
            </a:extLst>
          </p:cNvPr>
          <p:cNvSpPr>
            <a:spLocks noGrp="1"/>
          </p:cNvSpPr>
          <p:nvPr>
            <p:ph type="dt" sz="half" idx="10"/>
          </p:nvPr>
        </p:nvSpPr>
        <p:spPr/>
        <p:txBody>
          <a:bodyPr/>
          <a:lstStyle/>
          <a:p>
            <a:endParaRPr lang="sv-SE"/>
          </a:p>
        </p:txBody>
      </p:sp>
      <p:sp>
        <p:nvSpPr>
          <p:cNvPr id="5" name="Footer Placeholder 4">
            <a:extLst>
              <a:ext uri="{FF2B5EF4-FFF2-40B4-BE49-F238E27FC236}">
                <a16:creationId xmlns:a16="http://schemas.microsoft.com/office/drawing/2014/main" id="{635CD149-DE8F-314C-AD1E-60225139BF4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CDF2F39-2F19-8D46-A387-04385BDA5965}"/>
              </a:ext>
            </a:extLst>
          </p:cNvPr>
          <p:cNvSpPr>
            <a:spLocks noGrp="1"/>
          </p:cNvSpPr>
          <p:nvPr>
            <p:ph type="sldNum" sz="quarter" idx="12"/>
          </p:nvPr>
        </p:nvSpPr>
        <p:spPr/>
        <p:txBody>
          <a:bodyPr/>
          <a:lstStyle/>
          <a:p>
            <a:r>
              <a:rPr lang="sv-SE"/>
              <a:t> </a:t>
            </a:r>
          </a:p>
        </p:txBody>
      </p:sp>
      <p:pic>
        <p:nvPicPr>
          <p:cNvPr id="7" name="Picture 2" descr="44x">
            <a:extLst>
              <a:ext uri="{FF2B5EF4-FFF2-40B4-BE49-F238E27FC236}">
                <a16:creationId xmlns:a16="http://schemas.microsoft.com/office/drawing/2014/main" id="{3F13D8C6-87E4-4147-9E06-DF2FA182F10F}"/>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178271" y="2684871"/>
            <a:ext cx="4765809" cy="358859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ED821B2-C4AF-DA49-87CC-133D1431FC1F}"/>
              </a:ext>
            </a:extLst>
          </p:cNvPr>
          <p:cNvSpPr/>
          <p:nvPr/>
        </p:nvSpPr>
        <p:spPr>
          <a:xfrm>
            <a:off x="2303859" y="4634169"/>
            <a:ext cx="5231675" cy="213585"/>
          </a:xfrm>
          <a:prstGeom prst="rect">
            <a:avLst/>
          </a:prstGeom>
        </p:spPr>
        <p:txBody>
          <a:bodyPr wrap="square">
            <a:spAutoFit/>
          </a:bodyPr>
          <a:lstStyle/>
          <a:p>
            <a:r>
              <a:rPr lang="sv-SE" sz="788"/>
              <a:t> </a:t>
            </a:r>
            <a:endParaRPr lang="sv-SE" sz="675"/>
          </a:p>
        </p:txBody>
      </p:sp>
      <p:sp>
        <p:nvSpPr>
          <p:cNvPr id="3" name="Rectangle 2">
            <a:extLst>
              <a:ext uri="{FF2B5EF4-FFF2-40B4-BE49-F238E27FC236}">
                <a16:creationId xmlns:a16="http://schemas.microsoft.com/office/drawing/2014/main" id="{EAB98C2B-80F4-CA41-AB71-6A1273DB98A8}"/>
              </a:ext>
            </a:extLst>
          </p:cNvPr>
          <p:cNvSpPr/>
          <p:nvPr/>
        </p:nvSpPr>
        <p:spPr>
          <a:xfrm>
            <a:off x="457200" y="4089467"/>
            <a:ext cx="3544958" cy="2308324"/>
          </a:xfrm>
          <a:prstGeom prst="rect">
            <a:avLst/>
          </a:prstGeom>
        </p:spPr>
        <p:txBody>
          <a:bodyPr wrap="square">
            <a:spAutoFit/>
          </a:bodyPr>
          <a:lstStyle/>
          <a:p>
            <a:r>
              <a:rPr lang="sv-SE" sz="1600" b="1" dirty="0"/>
              <a:t>Le </a:t>
            </a:r>
            <a:r>
              <a:rPr lang="sv-SE" sz="1600" b="1" dirty="0" err="1"/>
              <a:t>Doux´s</a:t>
            </a:r>
            <a:r>
              <a:rPr lang="sv-SE" sz="1600" b="1" dirty="0"/>
              <a:t> (1993) </a:t>
            </a:r>
            <a:r>
              <a:rPr lang="sv-SE" sz="1600" b="1" dirty="0" err="1"/>
              <a:t>surprise</a:t>
            </a:r>
            <a:r>
              <a:rPr lang="sv-SE" sz="1600" b="1" dirty="0"/>
              <a:t> </a:t>
            </a:r>
            <a:r>
              <a:rPr lang="sv-SE" sz="1600" b="1" dirty="0" err="1"/>
              <a:t>effect</a:t>
            </a:r>
            <a:r>
              <a:rPr lang="sv-SE" sz="1600" b="1" dirty="0"/>
              <a:t>:</a:t>
            </a:r>
          </a:p>
          <a:p>
            <a:endParaRPr lang="sv-SE" sz="1600" b="1" dirty="0"/>
          </a:p>
          <a:p>
            <a:r>
              <a:rPr lang="sv-SE" sz="1600" dirty="0" err="1"/>
              <a:t>Some</a:t>
            </a:r>
            <a:r>
              <a:rPr lang="sv-SE" sz="1600" dirty="0"/>
              <a:t> </a:t>
            </a:r>
            <a:r>
              <a:rPr lang="sv-SE" sz="1600" dirty="0" err="1"/>
              <a:t>responses</a:t>
            </a:r>
            <a:r>
              <a:rPr lang="sv-SE" sz="1600" dirty="0"/>
              <a:t> go on a fast </a:t>
            </a:r>
            <a:r>
              <a:rPr lang="sv-SE" sz="1600" dirty="0" err="1"/>
              <a:t>track</a:t>
            </a:r>
            <a:r>
              <a:rPr lang="sv-SE" sz="1600" dirty="0"/>
              <a:t> </a:t>
            </a:r>
          </a:p>
          <a:p>
            <a:r>
              <a:rPr lang="sv-SE" sz="1600" dirty="0" err="1"/>
              <a:t>directly</a:t>
            </a:r>
            <a:r>
              <a:rPr lang="sv-SE" sz="1600" dirty="0"/>
              <a:t> from thalamus down to the </a:t>
            </a:r>
          </a:p>
          <a:p>
            <a:r>
              <a:rPr lang="sv-SE" sz="1600" dirty="0" err="1"/>
              <a:t>amygdala</a:t>
            </a:r>
            <a:r>
              <a:rPr lang="sv-SE" sz="1600" dirty="0"/>
              <a:t> </a:t>
            </a:r>
            <a:r>
              <a:rPr lang="sv-SE" sz="1600" dirty="0" err="1"/>
              <a:t>nuclei</a:t>
            </a:r>
            <a:r>
              <a:rPr lang="sv-SE" sz="1600" dirty="0"/>
              <a:t> </a:t>
            </a:r>
            <a:r>
              <a:rPr lang="sv-SE" sz="1600" dirty="0" err="1"/>
              <a:t>without</a:t>
            </a:r>
            <a:r>
              <a:rPr lang="sv-SE" sz="1600" dirty="0"/>
              <a:t> </a:t>
            </a:r>
            <a:r>
              <a:rPr lang="sv-SE" sz="1600" dirty="0" err="1"/>
              <a:t>passing</a:t>
            </a:r>
            <a:r>
              <a:rPr lang="sv-SE" sz="1600" dirty="0"/>
              <a:t> </a:t>
            </a:r>
          </a:p>
          <a:p>
            <a:r>
              <a:rPr lang="sv-SE" sz="1600" dirty="0" err="1"/>
              <a:t>through</a:t>
            </a:r>
            <a:r>
              <a:rPr lang="sv-SE" sz="1600" dirty="0"/>
              <a:t> parts </a:t>
            </a:r>
            <a:r>
              <a:rPr lang="sv-SE" sz="1600" dirty="0" err="1"/>
              <a:t>of</a:t>
            </a:r>
            <a:r>
              <a:rPr lang="sv-SE" sz="1600" dirty="0"/>
              <a:t> the </a:t>
            </a:r>
            <a:r>
              <a:rPr lang="sv-SE" sz="1600" dirty="0" err="1"/>
              <a:t>brain</a:t>
            </a:r>
            <a:r>
              <a:rPr lang="sv-SE" sz="1600" dirty="0"/>
              <a:t> </a:t>
            </a:r>
          </a:p>
          <a:p>
            <a:r>
              <a:rPr lang="sv-SE" sz="1600" dirty="0" err="1"/>
              <a:t>associated</a:t>
            </a:r>
            <a:r>
              <a:rPr lang="sv-SE" sz="1600" dirty="0"/>
              <a:t> </a:t>
            </a:r>
            <a:r>
              <a:rPr lang="sv-SE" sz="1600" dirty="0" err="1"/>
              <a:t>with</a:t>
            </a:r>
            <a:r>
              <a:rPr lang="sv-SE" sz="1600" dirty="0"/>
              <a:t> </a:t>
            </a:r>
            <a:r>
              <a:rPr lang="sv-SE" sz="1600" dirty="0" err="1"/>
              <a:t>rational</a:t>
            </a:r>
            <a:r>
              <a:rPr lang="sv-SE" sz="1600" dirty="0"/>
              <a:t> </a:t>
            </a:r>
            <a:r>
              <a:rPr lang="sv-SE" sz="1600" dirty="0" err="1"/>
              <a:t>thoughts</a:t>
            </a:r>
            <a:r>
              <a:rPr lang="sv-SE" sz="1600" dirty="0"/>
              <a:t>.</a:t>
            </a:r>
          </a:p>
          <a:p>
            <a:r>
              <a:rPr lang="sv-SE" sz="1600" dirty="0" err="1"/>
              <a:t>We</a:t>
            </a:r>
            <a:r>
              <a:rPr lang="sv-SE" sz="1600" dirty="0"/>
              <a:t> </a:t>
            </a:r>
            <a:r>
              <a:rPr lang="sv-SE" sz="1600" dirty="0" err="1"/>
              <a:t>become</a:t>
            </a:r>
            <a:r>
              <a:rPr lang="sv-SE" sz="1600" dirty="0"/>
              <a:t> </a:t>
            </a:r>
            <a:r>
              <a:rPr lang="sv-SE" sz="1600" dirty="0" err="1"/>
              <a:t>affected</a:t>
            </a:r>
            <a:r>
              <a:rPr lang="sv-SE" sz="1600" dirty="0"/>
              <a:t> </a:t>
            </a:r>
            <a:r>
              <a:rPr lang="sv-SE" sz="1600" dirty="0" err="1"/>
              <a:t>without</a:t>
            </a:r>
            <a:r>
              <a:rPr lang="sv-SE" sz="1600" dirty="0"/>
              <a:t> </a:t>
            </a:r>
          </a:p>
          <a:p>
            <a:r>
              <a:rPr lang="sv-SE" sz="1600" dirty="0" err="1"/>
              <a:t>understanding</a:t>
            </a:r>
            <a:r>
              <a:rPr lang="sv-SE" sz="1600" dirty="0"/>
              <a:t> </a:t>
            </a:r>
            <a:r>
              <a:rPr lang="sv-SE" sz="1600" dirty="0" err="1"/>
              <a:t>why</a:t>
            </a:r>
            <a:r>
              <a:rPr lang="sv-SE" sz="1600" dirty="0"/>
              <a:t>.</a:t>
            </a:r>
          </a:p>
        </p:txBody>
      </p:sp>
      <p:pic>
        <p:nvPicPr>
          <p:cNvPr id="12" name="Graphic 11" descr="Dance with solid fill">
            <a:extLst>
              <a:ext uri="{FF2B5EF4-FFF2-40B4-BE49-F238E27FC236}">
                <a16:creationId xmlns:a16="http://schemas.microsoft.com/office/drawing/2014/main" id="{A3A288C2-D140-3C4D-AF91-6B77901B784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6452" y="2903753"/>
            <a:ext cx="578995" cy="578995"/>
          </a:xfrm>
          <a:prstGeom prst="rect">
            <a:avLst/>
          </a:prstGeom>
        </p:spPr>
      </p:pic>
      <p:pic>
        <p:nvPicPr>
          <p:cNvPr id="9" name="KMH1501_KMHlogga_Argb_L copy.jpg" descr="KMH1501_KMHlogga_Argb_L copy.jpg">
            <a:extLst>
              <a:ext uri="{FF2B5EF4-FFF2-40B4-BE49-F238E27FC236}">
                <a16:creationId xmlns:a16="http://schemas.microsoft.com/office/drawing/2014/main" id="{BB0A717B-F94B-66D2-A27B-B548BA682FB4}"/>
              </a:ext>
            </a:extLst>
          </p:cNvPr>
          <p:cNvPicPr>
            <a:picLocks noChangeAspect="1"/>
          </p:cNvPicPr>
          <p:nvPr/>
        </p:nvPicPr>
        <p:blipFill>
          <a:blip r:embed="rId6"/>
          <a:stretch>
            <a:fillRect/>
          </a:stretch>
        </p:blipFill>
        <p:spPr>
          <a:xfrm>
            <a:off x="457200" y="218154"/>
            <a:ext cx="1869430" cy="808291"/>
          </a:xfrm>
          <a:prstGeom prst="rect">
            <a:avLst/>
          </a:prstGeom>
          <a:ln w="12700">
            <a:miter lim="400000"/>
          </a:ln>
        </p:spPr>
      </p:pic>
      <p:sp>
        <p:nvSpPr>
          <p:cNvPr id="13" name="textruta 12">
            <a:extLst>
              <a:ext uri="{FF2B5EF4-FFF2-40B4-BE49-F238E27FC236}">
                <a16:creationId xmlns:a16="http://schemas.microsoft.com/office/drawing/2014/main" id="{99249CFD-F2E3-CC79-0271-52F075BA151B}"/>
              </a:ext>
            </a:extLst>
          </p:cNvPr>
          <p:cNvSpPr txBox="1"/>
          <p:nvPr/>
        </p:nvSpPr>
        <p:spPr>
          <a:xfrm>
            <a:off x="2286000" y="3248490"/>
            <a:ext cx="4572000" cy="369332"/>
          </a:xfrm>
          <a:prstGeom prst="rect">
            <a:avLst/>
          </a:prstGeom>
          <a:noFill/>
        </p:spPr>
        <p:txBody>
          <a:bodyPr wrap="square">
            <a:spAutoFit/>
          </a:bodyPr>
          <a:lstStyle/>
          <a:p>
            <a:r>
              <a:rPr lang="sv-SE" b="0" i="0" u="none" strike="noStrike">
                <a:solidFill>
                  <a:srgbClr val="000000"/>
                </a:solidFill>
                <a:effectLst/>
              </a:rPr>
              <a:t> </a:t>
            </a:r>
            <a:endParaRPr lang="sv-SE"/>
          </a:p>
        </p:txBody>
      </p:sp>
      <p:pic>
        <p:nvPicPr>
          <p:cNvPr id="14" name="Picture 4" descr="Georgetown University Logo PNG Vector">
            <a:extLst>
              <a:ext uri="{FF2B5EF4-FFF2-40B4-BE49-F238E27FC236}">
                <a16:creationId xmlns:a16="http://schemas.microsoft.com/office/drawing/2014/main" id="{9ABB13E4-0953-4EF0-8220-BA06CAD5C456}"/>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47090" y="66562"/>
            <a:ext cx="1757720" cy="106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13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2488D2-EF98-27D3-47E3-2876DC9C51CB}"/>
              </a:ext>
            </a:extLst>
          </p:cNvPr>
          <p:cNvSpPr>
            <a:spLocks noGrp="1"/>
          </p:cNvSpPr>
          <p:nvPr>
            <p:ph type="title"/>
          </p:nvPr>
        </p:nvSpPr>
        <p:spPr/>
        <p:txBody>
          <a:bodyPr/>
          <a:lstStyle/>
          <a:p>
            <a:br>
              <a:rPr lang="sv-SE" dirty="0"/>
            </a:br>
            <a:r>
              <a:rPr lang="sv-SE" dirty="0" err="1"/>
              <a:t>What</a:t>
            </a:r>
            <a:r>
              <a:rPr lang="sv-SE" dirty="0"/>
              <a:t> </a:t>
            </a:r>
            <a:r>
              <a:rPr lang="sv-SE" dirty="0" err="1"/>
              <a:t>music</a:t>
            </a:r>
            <a:r>
              <a:rPr lang="sv-SE" dirty="0"/>
              <a:t> </a:t>
            </a:r>
            <a:r>
              <a:rPr lang="sv-SE" dirty="0" err="1"/>
              <a:t>does</a:t>
            </a:r>
            <a:r>
              <a:rPr lang="sv-SE" dirty="0"/>
              <a:t> is </a:t>
            </a:r>
            <a:r>
              <a:rPr lang="sv-SE" dirty="0" err="1"/>
              <a:t>involved</a:t>
            </a:r>
            <a:r>
              <a:rPr lang="sv-SE" dirty="0"/>
              <a:t> in </a:t>
            </a:r>
            <a:r>
              <a:rPr lang="sv-SE" dirty="0" err="1"/>
              <a:t>creation</a:t>
            </a:r>
            <a:r>
              <a:rPr lang="sv-SE" dirty="0"/>
              <a:t> </a:t>
            </a:r>
            <a:r>
              <a:rPr lang="sv-SE" dirty="0" err="1"/>
              <a:t>of</a:t>
            </a:r>
            <a:r>
              <a:rPr lang="sv-SE" dirty="0"/>
              <a:t> social </a:t>
            </a:r>
            <a:r>
              <a:rPr lang="sv-SE" dirty="0" err="1"/>
              <a:t>sustainability</a:t>
            </a:r>
            <a:r>
              <a:rPr lang="sv-SE" dirty="0"/>
              <a:t>:  </a:t>
            </a:r>
            <a:r>
              <a:rPr lang="sv-SE" b="0" i="0" u="none" strike="noStrike" dirty="0">
                <a:solidFill>
                  <a:srgbClr val="4F0433"/>
                </a:solidFill>
                <a:effectLst/>
                <a:latin typeface="DM Sans Medium" pitchFamily="2" charset="77"/>
              </a:rPr>
              <a:t> </a:t>
            </a:r>
            <a:endParaRPr lang="sv-SE" dirty="0"/>
          </a:p>
        </p:txBody>
      </p:sp>
      <p:sp>
        <p:nvSpPr>
          <p:cNvPr id="3" name="Platshållare för innehåll 2">
            <a:extLst>
              <a:ext uri="{FF2B5EF4-FFF2-40B4-BE49-F238E27FC236}">
                <a16:creationId xmlns:a16="http://schemas.microsoft.com/office/drawing/2014/main" id="{21939A26-DA11-2C70-06A5-0F489F40969B}"/>
              </a:ext>
            </a:extLst>
          </p:cNvPr>
          <p:cNvSpPr>
            <a:spLocks noGrp="1"/>
          </p:cNvSpPr>
          <p:nvPr>
            <p:ph idx="1"/>
          </p:nvPr>
        </p:nvSpPr>
        <p:spPr>
          <a:xfrm>
            <a:off x="539750" y="2666671"/>
            <a:ext cx="7772400" cy="3906486"/>
          </a:xfrm>
        </p:spPr>
        <p:txBody>
          <a:bodyPr/>
          <a:lstStyle/>
          <a:p>
            <a:pPr marL="0" indent="0">
              <a:buNone/>
            </a:pPr>
            <a:endParaRPr lang="sv-SE" dirty="0"/>
          </a:p>
          <a:p>
            <a:r>
              <a:rPr lang="sv-SE" dirty="0" err="1"/>
              <a:t>Empathy</a:t>
            </a:r>
            <a:r>
              <a:rPr lang="sv-SE" dirty="0"/>
              <a:t>, emotions &amp; </a:t>
            </a:r>
            <a:r>
              <a:rPr lang="sv-SE" dirty="0" err="1"/>
              <a:t>memories</a:t>
            </a:r>
            <a:r>
              <a:rPr lang="sv-SE" dirty="0"/>
              <a:t> </a:t>
            </a:r>
          </a:p>
          <a:p>
            <a:r>
              <a:rPr lang="sv-SE" dirty="0" err="1"/>
              <a:t>Movements</a:t>
            </a:r>
            <a:r>
              <a:rPr lang="sv-SE" dirty="0"/>
              <a:t> and motor planning </a:t>
            </a:r>
          </a:p>
          <a:p>
            <a:r>
              <a:rPr lang="sv-SE" dirty="0"/>
              <a:t>Sound impressions</a:t>
            </a:r>
          </a:p>
          <a:p>
            <a:r>
              <a:rPr lang="sv-SE" dirty="0" err="1"/>
              <a:t>Executive</a:t>
            </a:r>
            <a:r>
              <a:rPr lang="sv-SE" dirty="0"/>
              <a:t> </a:t>
            </a:r>
            <a:r>
              <a:rPr lang="sv-SE" dirty="0" err="1"/>
              <a:t>functions</a:t>
            </a:r>
            <a:r>
              <a:rPr lang="sv-SE" dirty="0"/>
              <a:t> </a:t>
            </a:r>
          </a:p>
          <a:p>
            <a:r>
              <a:rPr lang="sv-SE" dirty="0" err="1"/>
              <a:t>Language</a:t>
            </a:r>
            <a:r>
              <a:rPr lang="sv-SE" dirty="0"/>
              <a:t> </a:t>
            </a:r>
            <a:r>
              <a:rPr lang="sv-SE" dirty="0" err="1"/>
              <a:t>learning</a:t>
            </a:r>
            <a:r>
              <a:rPr lang="sv-SE" dirty="0"/>
              <a:t> &amp; </a:t>
            </a:r>
            <a:r>
              <a:rPr lang="sv-SE" dirty="0" err="1"/>
              <a:t>reading</a:t>
            </a:r>
            <a:endParaRPr lang="sv-SE" dirty="0"/>
          </a:p>
          <a:p>
            <a:r>
              <a:rPr lang="sv-SE" dirty="0" err="1"/>
              <a:t>Higher</a:t>
            </a:r>
            <a:r>
              <a:rPr lang="sv-SE" dirty="0"/>
              <a:t> order </a:t>
            </a:r>
            <a:r>
              <a:rPr lang="sv-SE" dirty="0" err="1"/>
              <a:t>thinking</a:t>
            </a:r>
            <a:endParaRPr lang="sv-SE" dirty="0"/>
          </a:p>
          <a:p>
            <a:r>
              <a:rPr lang="sv-SE" dirty="0" err="1"/>
              <a:t>Visiospatiality</a:t>
            </a:r>
            <a:endParaRPr lang="sv-SE" dirty="0"/>
          </a:p>
        </p:txBody>
      </p:sp>
      <p:sp>
        <p:nvSpPr>
          <p:cNvPr id="6" name="Platshållare för bildnummer 5">
            <a:extLst>
              <a:ext uri="{FF2B5EF4-FFF2-40B4-BE49-F238E27FC236}">
                <a16:creationId xmlns:a16="http://schemas.microsoft.com/office/drawing/2014/main" id="{5688B6A7-4356-5EB9-9A4F-68584787AEBE}"/>
              </a:ext>
            </a:extLst>
          </p:cNvPr>
          <p:cNvSpPr>
            <a:spLocks noGrp="1"/>
          </p:cNvSpPr>
          <p:nvPr>
            <p:ph type="sldNum" sz="quarter" idx="12"/>
          </p:nvPr>
        </p:nvSpPr>
        <p:spPr/>
        <p:txBody>
          <a:bodyPr/>
          <a:lstStyle/>
          <a:p>
            <a:fld id="{15859C56-CB7E-413F-8971-4226A1EF6823}" type="slidenum">
              <a:rPr lang="sv-SE" smtClean="0"/>
              <a:pPr/>
              <a:t>3</a:t>
            </a:fld>
            <a:endParaRPr lang="sv-SE"/>
          </a:p>
        </p:txBody>
      </p:sp>
      <p:pic>
        <p:nvPicPr>
          <p:cNvPr id="7" name="KMH1501_KMHlogga_Argb_L copy.jpg" descr="KMH1501_KMHlogga_Argb_L copy.jpg">
            <a:extLst>
              <a:ext uri="{FF2B5EF4-FFF2-40B4-BE49-F238E27FC236}">
                <a16:creationId xmlns:a16="http://schemas.microsoft.com/office/drawing/2014/main" id="{7E7F3BA3-B5E4-1F48-11A4-7DEE6CFF271A}"/>
              </a:ext>
            </a:extLst>
          </p:cNvPr>
          <p:cNvPicPr>
            <a:picLocks noChangeAspect="1"/>
          </p:cNvPicPr>
          <p:nvPr/>
        </p:nvPicPr>
        <p:blipFill>
          <a:blip r:embed="rId3"/>
          <a:stretch>
            <a:fillRect/>
          </a:stretch>
        </p:blipFill>
        <p:spPr>
          <a:xfrm>
            <a:off x="457200" y="218154"/>
            <a:ext cx="1869430" cy="808291"/>
          </a:xfrm>
          <a:prstGeom prst="rect">
            <a:avLst/>
          </a:prstGeom>
          <a:ln w="12700">
            <a:miter lim="400000"/>
          </a:ln>
        </p:spPr>
      </p:pic>
      <p:pic>
        <p:nvPicPr>
          <p:cNvPr id="15" name="Picture 4" descr="Georgetown University Logo PNG Vector">
            <a:extLst>
              <a:ext uri="{FF2B5EF4-FFF2-40B4-BE49-F238E27FC236}">
                <a16:creationId xmlns:a16="http://schemas.microsoft.com/office/drawing/2014/main" id="{868E12F0-71D4-4E3C-B5AC-E7FD207398F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99315" y="152400"/>
            <a:ext cx="1653269" cy="10029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44x">
            <a:extLst>
              <a:ext uri="{FF2B5EF4-FFF2-40B4-BE49-F238E27FC236}">
                <a16:creationId xmlns:a16="http://schemas.microsoft.com/office/drawing/2014/main" id="{F91BB61B-9EB8-E25C-2AAA-29957AF329A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92855" y="4191330"/>
            <a:ext cx="2141560" cy="1612570"/>
          </a:xfrm>
          <a:prstGeom prst="rect">
            <a:avLst/>
          </a:prstGeom>
          <a:noFill/>
          <a:ln>
            <a:no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1550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091D-DAC9-514E-AC7D-61C24772C634}"/>
              </a:ext>
            </a:extLst>
          </p:cNvPr>
          <p:cNvSpPr>
            <a:spLocks noGrp="1"/>
          </p:cNvSpPr>
          <p:nvPr>
            <p:ph type="title"/>
          </p:nvPr>
        </p:nvSpPr>
        <p:spPr/>
        <p:txBody>
          <a:bodyPr>
            <a:normAutofit/>
          </a:bodyPr>
          <a:lstStyle/>
          <a:p>
            <a:r>
              <a:rPr lang="en-GB" sz="3100"/>
              <a:t>Multi-, Inter- and Transdisciplinary work</a:t>
            </a:r>
            <a:br>
              <a:rPr lang="en-GB"/>
            </a:br>
            <a:endParaRPr lang="en-SE"/>
          </a:p>
        </p:txBody>
      </p:sp>
      <p:pic>
        <p:nvPicPr>
          <p:cNvPr id="7" name="Content Placeholder 6">
            <a:extLst>
              <a:ext uri="{FF2B5EF4-FFF2-40B4-BE49-F238E27FC236}">
                <a16:creationId xmlns:a16="http://schemas.microsoft.com/office/drawing/2014/main" id="{A47593B7-F581-9B45-8CCE-82AA892DF10E}"/>
              </a:ext>
            </a:extLst>
          </p:cNvPr>
          <p:cNvPicPr>
            <a:picLocks noGrp="1" noChangeAspect="1"/>
          </p:cNvPicPr>
          <p:nvPr>
            <p:ph idx="1"/>
          </p:nvPr>
        </p:nvPicPr>
        <p:blipFill>
          <a:blip r:embed="rId3"/>
          <a:stretch>
            <a:fillRect/>
          </a:stretch>
        </p:blipFill>
        <p:spPr>
          <a:xfrm>
            <a:off x="2928731" y="2197100"/>
            <a:ext cx="2610678" cy="4114800"/>
          </a:xfrm>
          <a:prstGeom prst="rect">
            <a:avLst/>
          </a:prstGeom>
        </p:spPr>
      </p:pic>
      <p:sp>
        <p:nvSpPr>
          <p:cNvPr id="4" name="Date Placeholder 3">
            <a:extLst>
              <a:ext uri="{FF2B5EF4-FFF2-40B4-BE49-F238E27FC236}">
                <a16:creationId xmlns:a16="http://schemas.microsoft.com/office/drawing/2014/main" id="{42473342-B495-0840-B64D-BDFD5817E029}"/>
              </a:ext>
            </a:extLst>
          </p:cNvPr>
          <p:cNvSpPr>
            <a:spLocks noGrp="1"/>
          </p:cNvSpPr>
          <p:nvPr>
            <p:ph type="dt" sz="half" idx="10"/>
          </p:nvPr>
        </p:nvSpPr>
        <p:spPr/>
        <p:txBody>
          <a:bodyPr/>
          <a:lstStyle/>
          <a:p>
            <a:r>
              <a:rPr lang="sv-SE"/>
              <a:t> </a:t>
            </a:r>
          </a:p>
        </p:txBody>
      </p:sp>
      <p:sp>
        <p:nvSpPr>
          <p:cNvPr id="5" name="Footer Placeholder 4">
            <a:extLst>
              <a:ext uri="{FF2B5EF4-FFF2-40B4-BE49-F238E27FC236}">
                <a16:creationId xmlns:a16="http://schemas.microsoft.com/office/drawing/2014/main" id="{D3A8F6D1-E466-4442-89FB-9D49C5B9CFC5}"/>
              </a:ext>
            </a:extLst>
          </p:cNvPr>
          <p:cNvSpPr>
            <a:spLocks noGrp="1"/>
          </p:cNvSpPr>
          <p:nvPr>
            <p:ph type="ftr" sz="quarter" idx="11"/>
          </p:nvPr>
        </p:nvSpPr>
        <p:spPr/>
        <p:txBody>
          <a:bodyPr/>
          <a:lstStyle/>
          <a:p>
            <a:r>
              <a:rPr lang="en-GB"/>
              <a:t>Rosenfield (1992), </a:t>
            </a:r>
            <a:r>
              <a:rPr lang="en-GB" err="1"/>
              <a:t>Aboelela</a:t>
            </a:r>
            <a:r>
              <a:rPr lang="en-GB"/>
              <a:t> et al. (2007).</a:t>
            </a:r>
          </a:p>
          <a:p>
            <a:endParaRPr lang="en-GB"/>
          </a:p>
          <a:p>
            <a:endParaRPr lang="sv-SE"/>
          </a:p>
        </p:txBody>
      </p:sp>
      <p:sp>
        <p:nvSpPr>
          <p:cNvPr id="6" name="Slide Number Placeholder 5">
            <a:extLst>
              <a:ext uri="{FF2B5EF4-FFF2-40B4-BE49-F238E27FC236}">
                <a16:creationId xmlns:a16="http://schemas.microsoft.com/office/drawing/2014/main" id="{C735C199-4CEF-314B-AB7A-A06D644C65C7}"/>
              </a:ext>
            </a:extLst>
          </p:cNvPr>
          <p:cNvSpPr>
            <a:spLocks noGrp="1"/>
          </p:cNvSpPr>
          <p:nvPr>
            <p:ph type="sldNum" sz="quarter" idx="12"/>
          </p:nvPr>
        </p:nvSpPr>
        <p:spPr/>
        <p:txBody>
          <a:bodyPr/>
          <a:lstStyle/>
          <a:p>
            <a:fld id="{15859C56-CB7E-413F-8971-4226A1EF6823}" type="slidenum">
              <a:rPr lang="sv-SE" smtClean="0"/>
              <a:pPr/>
              <a:t>4</a:t>
            </a:fld>
            <a:endParaRPr lang="sv-SE"/>
          </a:p>
        </p:txBody>
      </p:sp>
      <p:pic>
        <p:nvPicPr>
          <p:cNvPr id="3" name="KMH1501_KMHlogga_Argb_L copy.jpg" descr="KMH1501_KMHlogga_Argb_L copy.jpg">
            <a:extLst>
              <a:ext uri="{FF2B5EF4-FFF2-40B4-BE49-F238E27FC236}">
                <a16:creationId xmlns:a16="http://schemas.microsoft.com/office/drawing/2014/main" id="{A4858D79-7B9A-9F47-5A31-E6EE24EF6798}"/>
              </a:ext>
            </a:extLst>
          </p:cNvPr>
          <p:cNvPicPr>
            <a:picLocks noChangeAspect="1"/>
          </p:cNvPicPr>
          <p:nvPr/>
        </p:nvPicPr>
        <p:blipFill>
          <a:blip r:embed="rId4"/>
          <a:stretch>
            <a:fillRect/>
          </a:stretch>
        </p:blipFill>
        <p:spPr>
          <a:xfrm>
            <a:off x="303927" y="152400"/>
            <a:ext cx="1731717" cy="748748"/>
          </a:xfrm>
          <a:prstGeom prst="rect">
            <a:avLst/>
          </a:prstGeom>
          <a:ln w="12700">
            <a:miter lim="400000"/>
          </a:ln>
        </p:spPr>
      </p:pic>
      <p:pic>
        <p:nvPicPr>
          <p:cNvPr id="9" name="Picture 4" descr="Georgetown University Logo PNG Vector">
            <a:extLst>
              <a:ext uri="{FF2B5EF4-FFF2-40B4-BE49-F238E27FC236}">
                <a16:creationId xmlns:a16="http://schemas.microsoft.com/office/drawing/2014/main" id="{15DAD197-EF27-4B1F-8A58-D61AB6A8632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35336" y="152400"/>
            <a:ext cx="1581227" cy="959277"/>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3BED9611-46F1-B0DF-5B06-C0B11E94343E}"/>
              </a:ext>
            </a:extLst>
          </p:cNvPr>
          <p:cNvSpPr txBox="1"/>
          <p:nvPr/>
        </p:nvSpPr>
        <p:spPr>
          <a:xfrm>
            <a:off x="1905000" y="2589216"/>
            <a:ext cx="748923" cy="369332"/>
          </a:xfrm>
          <a:prstGeom prst="rect">
            <a:avLst/>
          </a:prstGeom>
          <a:noFill/>
        </p:spPr>
        <p:txBody>
          <a:bodyPr wrap="none" rtlCol="0">
            <a:spAutoFit/>
          </a:bodyPr>
          <a:lstStyle/>
          <a:p>
            <a:r>
              <a:rPr lang="sv-SE" dirty="0"/>
              <a:t>Multi-</a:t>
            </a:r>
          </a:p>
        </p:txBody>
      </p:sp>
      <p:sp>
        <p:nvSpPr>
          <p:cNvPr id="10" name="textruta 9">
            <a:extLst>
              <a:ext uri="{FF2B5EF4-FFF2-40B4-BE49-F238E27FC236}">
                <a16:creationId xmlns:a16="http://schemas.microsoft.com/office/drawing/2014/main" id="{B71FB18A-DF3E-7564-4288-3635F6041A2F}"/>
              </a:ext>
            </a:extLst>
          </p:cNvPr>
          <p:cNvSpPr txBox="1"/>
          <p:nvPr/>
        </p:nvSpPr>
        <p:spPr>
          <a:xfrm>
            <a:off x="1917823" y="3967718"/>
            <a:ext cx="723275" cy="369332"/>
          </a:xfrm>
          <a:prstGeom prst="rect">
            <a:avLst/>
          </a:prstGeom>
          <a:noFill/>
        </p:spPr>
        <p:txBody>
          <a:bodyPr wrap="none" rtlCol="0">
            <a:spAutoFit/>
          </a:bodyPr>
          <a:lstStyle/>
          <a:p>
            <a:r>
              <a:rPr lang="sv-SE" dirty="0"/>
              <a:t>Inter-</a:t>
            </a:r>
          </a:p>
        </p:txBody>
      </p:sp>
      <p:sp>
        <p:nvSpPr>
          <p:cNvPr id="12" name="textruta 11">
            <a:extLst>
              <a:ext uri="{FF2B5EF4-FFF2-40B4-BE49-F238E27FC236}">
                <a16:creationId xmlns:a16="http://schemas.microsoft.com/office/drawing/2014/main" id="{20FDA4FE-A607-7AC0-2515-E297FAEAA4F8}"/>
              </a:ext>
            </a:extLst>
          </p:cNvPr>
          <p:cNvSpPr txBox="1"/>
          <p:nvPr/>
        </p:nvSpPr>
        <p:spPr>
          <a:xfrm>
            <a:off x="1870493" y="5346220"/>
            <a:ext cx="919867" cy="369332"/>
          </a:xfrm>
          <a:prstGeom prst="rect">
            <a:avLst/>
          </a:prstGeom>
          <a:noFill/>
        </p:spPr>
        <p:txBody>
          <a:bodyPr wrap="none" rtlCol="0">
            <a:spAutoFit/>
          </a:bodyPr>
          <a:lstStyle/>
          <a:p>
            <a:r>
              <a:rPr lang="sv-SE" dirty="0"/>
              <a:t>Trans--</a:t>
            </a:r>
          </a:p>
        </p:txBody>
      </p:sp>
    </p:spTree>
    <p:extLst>
      <p:ext uri="{BB962C8B-B14F-4D97-AF65-F5344CB8AC3E}">
        <p14:creationId xmlns:p14="http://schemas.microsoft.com/office/powerpoint/2010/main" val="304728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7E6C5A-55D2-BD54-F088-8E6428215CF1}"/>
              </a:ext>
            </a:extLst>
          </p:cNvPr>
          <p:cNvSpPr>
            <a:spLocks noGrp="1"/>
          </p:cNvSpPr>
          <p:nvPr>
            <p:ph type="title"/>
          </p:nvPr>
        </p:nvSpPr>
        <p:spPr/>
        <p:txBody>
          <a:bodyPr/>
          <a:lstStyle/>
          <a:p>
            <a:br>
              <a:rPr lang="sv-SE" dirty="0"/>
            </a:br>
            <a:r>
              <a:rPr lang="sv-SE" dirty="0"/>
              <a:t>Bridge </a:t>
            </a:r>
            <a:r>
              <a:rPr lang="sv-SE" dirty="0" err="1"/>
              <a:t>knowledge</a:t>
            </a:r>
            <a:r>
              <a:rPr lang="sv-SE" dirty="0"/>
              <a:t> &amp; </a:t>
            </a:r>
            <a:r>
              <a:rPr lang="sv-SE" dirty="0" err="1"/>
              <a:t>pedagogies</a:t>
            </a:r>
            <a:r>
              <a:rPr lang="sv-SE" dirty="0"/>
              <a:t> from different </a:t>
            </a:r>
            <a:r>
              <a:rPr lang="sv-SE" dirty="0" err="1"/>
              <a:t>disciplines</a:t>
            </a:r>
            <a:r>
              <a:rPr lang="sv-SE" dirty="0"/>
              <a:t> </a:t>
            </a:r>
            <a:r>
              <a:rPr lang="sv-SE" dirty="0" err="1"/>
              <a:t>with</a:t>
            </a:r>
            <a:r>
              <a:rPr lang="sv-SE" dirty="0"/>
              <a:t> STEMM</a:t>
            </a:r>
          </a:p>
        </p:txBody>
      </p:sp>
      <p:sp>
        <p:nvSpPr>
          <p:cNvPr id="3" name="Platshållare för innehåll 2">
            <a:extLst>
              <a:ext uri="{FF2B5EF4-FFF2-40B4-BE49-F238E27FC236}">
                <a16:creationId xmlns:a16="http://schemas.microsoft.com/office/drawing/2014/main" id="{96825401-4757-8633-5D61-4191ED62CF82}"/>
              </a:ext>
            </a:extLst>
          </p:cNvPr>
          <p:cNvSpPr>
            <a:spLocks noGrp="1"/>
          </p:cNvSpPr>
          <p:nvPr>
            <p:ph idx="1"/>
          </p:nvPr>
        </p:nvSpPr>
        <p:spPr>
          <a:xfrm>
            <a:off x="539750" y="2197100"/>
            <a:ext cx="7772400" cy="4114800"/>
          </a:xfrm>
        </p:spPr>
        <p:txBody>
          <a:bodyPr/>
          <a:lstStyle/>
          <a:p>
            <a:endParaRPr lang="sv-SE" sz="2000" i="1" dirty="0"/>
          </a:p>
          <a:p>
            <a:pPr marL="0" indent="0">
              <a:buNone/>
            </a:pPr>
            <a:r>
              <a:rPr lang="sv-SE" sz="2400" dirty="0" err="1"/>
              <a:t>Integrate</a:t>
            </a:r>
            <a:r>
              <a:rPr lang="sv-SE" sz="2400" dirty="0"/>
              <a:t> </a:t>
            </a:r>
            <a:r>
              <a:rPr lang="sv-SE" sz="2400" dirty="0" err="1"/>
              <a:t>learning</a:t>
            </a:r>
            <a:r>
              <a:rPr lang="sv-SE" sz="2400" dirty="0"/>
              <a:t> </a:t>
            </a:r>
            <a:r>
              <a:rPr lang="sv-SE" sz="2400" dirty="0" err="1"/>
              <a:t>experiences</a:t>
            </a:r>
            <a:r>
              <a:rPr lang="sv-SE" sz="2400" dirty="0"/>
              <a:t> from the </a:t>
            </a:r>
            <a:r>
              <a:rPr lang="sv-SE" sz="2400" dirty="0" err="1"/>
              <a:t>Humanities</a:t>
            </a:r>
            <a:r>
              <a:rPr lang="sv-SE" sz="2400" dirty="0"/>
              <a:t> and Arts </a:t>
            </a:r>
            <a:r>
              <a:rPr lang="sv-SE" sz="2400" dirty="0" err="1"/>
              <a:t>with</a:t>
            </a:r>
            <a:r>
              <a:rPr lang="sv-SE" sz="2400" dirty="0"/>
              <a:t>:</a:t>
            </a:r>
          </a:p>
          <a:p>
            <a:pPr marL="0" indent="0">
              <a:buNone/>
            </a:pPr>
            <a:endParaRPr lang="sv-SE" sz="2400" dirty="0"/>
          </a:p>
          <a:p>
            <a:pPr marL="0" indent="0">
              <a:buNone/>
            </a:pPr>
            <a:r>
              <a:rPr lang="sv-SE" sz="2400" b="1" dirty="0"/>
              <a:t>S</a:t>
            </a:r>
            <a:r>
              <a:rPr lang="sv-SE" sz="2400" dirty="0"/>
              <a:t>cience, </a:t>
            </a:r>
          </a:p>
          <a:p>
            <a:pPr marL="0" indent="0">
              <a:buNone/>
            </a:pPr>
            <a:r>
              <a:rPr lang="sv-SE" sz="2400" b="1" dirty="0" err="1"/>
              <a:t>T</a:t>
            </a:r>
            <a:r>
              <a:rPr lang="sv-SE" sz="2400" dirty="0" err="1"/>
              <a:t>echnology</a:t>
            </a:r>
            <a:r>
              <a:rPr lang="sv-SE" sz="2400" dirty="0"/>
              <a:t>, </a:t>
            </a:r>
          </a:p>
          <a:p>
            <a:pPr marL="0" indent="0">
              <a:buNone/>
            </a:pPr>
            <a:r>
              <a:rPr lang="sv-SE" sz="2400" b="1" dirty="0" err="1"/>
              <a:t>E</a:t>
            </a:r>
            <a:r>
              <a:rPr lang="sv-SE" sz="2400" dirty="0" err="1"/>
              <a:t>ngineering</a:t>
            </a:r>
            <a:r>
              <a:rPr lang="sv-SE" sz="2400" dirty="0"/>
              <a:t>, </a:t>
            </a:r>
          </a:p>
          <a:p>
            <a:pPr marL="0" indent="0">
              <a:buNone/>
            </a:pPr>
            <a:r>
              <a:rPr lang="sv-SE" sz="2400" b="1" dirty="0" err="1"/>
              <a:t>M</a:t>
            </a:r>
            <a:r>
              <a:rPr lang="sv-SE" sz="2400" dirty="0" err="1"/>
              <a:t>athematics</a:t>
            </a:r>
            <a:r>
              <a:rPr lang="sv-SE" sz="2400" dirty="0"/>
              <a:t> and </a:t>
            </a:r>
          </a:p>
          <a:p>
            <a:pPr marL="0" indent="0">
              <a:buNone/>
            </a:pPr>
            <a:r>
              <a:rPr lang="sv-SE" sz="2400" b="1" dirty="0"/>
              <a:t>M</a:t>
            </a:r>
            <a:r>
              <a:rPr lang="sv-SE" sz="2400" dirty="0"/>
              <a:t>edicine -</a:t>
            </a:r>
            <a:r>
              <a:rPr lang="sv-SE" sz="2400" dirty="0">
                <a:sym typeface="Wingdings" pitchFamily="2" charset="2"/>
              </a:rPr>
              <a:t> </a:t>
            </a:r>
            <a:r>
              <a:rPr lang="sv-SE" sz="2400" b="1" dirty="0"/>
              <a:t>STEMM</a:t>
            </a:r>
          </a:p>
          <a:p>
            <a:pPr marL="0" indent="0">
              <a:buNone/>
            </a:pPr>
            <a:endParaRPr lang="sv-SE" sz="2000" b="1" i="1" dirty="0"/>
          </a:p>
          <a:p>
            <a:pPr marL="0" indent="0">
              <a:buNone/>
            </a:pPr>
            <a:endParaRPr lang="sv-SE" dirty="0"/>
          </a:p>
        </p:txBody>
      </p:sp>
      <p:sp>
        <p:nvSpPr>
          <p:cNvPr id="4" name="Platshållare för datum 3">
            <a:extLst>
              <a:ext uri="{FF2B5EF4-FFF2-40B4-BE49-F238E27FC236}">
                <a16:creationId xmlns:a16="http://schemas.microsoft.com/office/drawing/2014/main" id="{828A6D74-09BC-7308-434F-F5BAED16478A}"/>
              </a:ext>
            </a:extLst>
          </p:cNvPr>
          <p:cNvSpPr>
            <a:spLocks noGrp="1"/>
          </p:cNvSpPr>
          <p:nvPr>
            <p:ph type="dt" sz="half" idx="10"/>
          </p:nvPr>
        </p:nvSpPr>
        <p:spPr/>
        <p:txBody>
          <a:bodyPr/>
          <a:lstStyle/>
          <a:p>
            <a:r>
              <a:rPr lang="sv-SE"/>
              <a:t> </a:t>
            </a:r>
          </a:p>
        </p:txBody>
      </p:sp>
      <p:sp>
        <p:nvSpPr>
          <p:cNvPr id="5" name="Platshållare för sidfot 4">
            <a:extLst>
              <a:ext uri="{FF2B5EF4-FFF2-40B4-BE49-F238E27FC236}">
                <a16:creationId xmlns:a16="http://schemas.microsoft.com/office/drawing/2014/main" id="{9F06AA94-3943-7D50-1813-04BB2E9FBD4B}"/>
              </a:ext>
            </a:extLst>
          </p:cNvPr>
          <p:cNvSpPr>
            <a:spLocks noGrp="1"/>
          </p:cNvSpPr>
          <p:nvPr>
            <p:ph type="ftr" sz="quarter" idx="11"/>
          </p:nvPr>
        </p:nvSpPr>
        <p:spPr/>
        <p:txBody>
          <a:bodyPr/>
          <a:lstStyle/>
          <a:p>
            <a:r>
              <a:rPr lang="sv-SE"/>
              <a:t> </a:t>
            </a:r>
          </a:p>
        </p:txBody>
      </p:sp>
      <p:sp>
        <p:nvSpPr>
          <p:cNvPr id="6" name="Platshållare för bildnummer 5">
            <a:extLst>
              <a:ext uri="{FF2B5EF4-FFF2-40B4-BE49-F238E27FC236}">
                <a16:creationId xmlns:a16="http://schemas.microsoft.com/office/drawing/2014/main" id="{5E6E5529-892D-2952-D132-E5AB3D8CC0CB}"/>
              </a:ext>
            </a:extLst>
          </p:cNvPr>
          <p:cNvSpPr>
            <a:spLocks noGrp="1"/>
          </p:cNvSpPr>
          <p:nvPr>
            <p:ph type="sldNum" sz="quarter" idx="12"/>
          </p:nvPr>
        </p:nvSpPr>
        <p:spPr/>
        <p:txBody>
          <a:bodyPr/>
          <a:lstStyle/>
          <a:p>
            <a:fld id="{15859C56-CB7E-413F-8971-4226A1EF6823}" type="slidenum">
              <a:rPr lang="sv-SE" smtClean="0"/>
              <a:pPr/>
              <a:t>5</a:t>
            </a:fld>
            <a:endParaRPr lang="sv-SE"/>
          </a:p>
        </p:txBody>
      </p:sp>
      <p:pic>
        <p:nvPicPr>
          <p:cNvPr id="7" name="KMH1501_KMHlogga_Argb_L copy.jpg" descr="KMH1501_KMHlogga_Argb_L copy.jpg">
            <a:extLst>
              <a:ext uri="{FF2B5EF4-FFF2-40B4-BE49-F238E27FC236}">
                <a16:creationId xmlns:a16="http://schemas.microsoft.com/office/drawing/2014/main" id="{9FD17865-BF6B-0F09-D57B-09E53B8A35F3}"/>
              </a:ext>
            </a:extLst>
          </p:cNvPr>
          <p:cNvPicPr>
            <a:picLocks noChangeAspect="1"/>
          </p:cNvPicPr>
          <p:nvPr/>
        </p:nvPicPr>
        <p:blipFill>
          <a:blip r:embed="rId3"/>
          <a:stretch>
            <a:fillRect/>
          </a:stretch>
        </p:blipFill>
        <p:spPr>
          <a:xfrm>
            <a:off x="201819" y="156544"/>
            <a:ext cx="1821853" cy="787720"/>
          </a:xfrm>
          <a:prstGeom prst="rect">
            <a:avLst/>
          </a:prstGeom>
          <a:ln w="12700">
            <a:miter lim="400000"/>
          </a:ln>
        </p:spPr>
      </p:pic>
      <p:pic>
        <p:nvPicPr>
          <p:cNvPr id="8" name="Picture 4" descr="Georgetown University Logo PNG Vector">
            <a:extLst>
              <a:ext uri="{FF2B5EF4-FFF2-40B4-BE49-F238E27FC236}">
                <a16:creationId xmlns:a16="http://schemas.microsoft.com/office/drawing/2014/main" id="{1A95FEDF-9B8C-2BA8-F6A0-3F9EE29E062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52800" y="152400"/>
            <a:ext cx="1507252"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27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0FE500-B3FD-1B97-69C5-228E24177C2B}"/>
              </a:ext>
            </a:extLst>
          </p:cNvPr>
          <p:cNvSpPr>
            <a:spLocks noGrp="1"/>
          </p:cNvSpPr>
          <p:nvPr>
            <p:ph type="title"/>
          </p:nvPr>
        </p:nvSpPr>
        <p:spPr>
          <a:xfrm>
            <a:off x="539750" y="1054100"/>
            <a:ext cx="8471728" cy="1143000"/>
          </a:xfrm>
        </p:spPr>
        <p:txBody>
          <a:bodyPr/>
          <a:lstStyle/>
          <a:p>
            <a:br>
              <a:rPr lang="sv-SE" dirty="0"/>
            </a:br>
            <a:r>
              <a:rPr lang="sv-SE" dirty="0" err="1"/>
              <a:t>Integrating</a:t>
            </a:r>
            <a:r>
              <a:rPr lang="sv-SE" dirty="0"/>
              <a:t> Arts &amp; </a:t>
            </a:r>
            <a:r>
              <a:rPr lang="sv-SE" dirty="0" err="1"/>
              <a:t>Humanities</a:t>
            </a:r>
            <a:r>
              <a:rPr lang="sv-SE" dirty="0"/>
              <a:t> in STEMM -&gt; Positive Learning </a:t>
            </a:r>
            <a:r>
              <a:rPr lang="sv-SE" dirty="0" err="1"/>
              <a:t>Outcomes</a:t>
            </a:r>
            <a:r>
              <a:rPr lang="sv-SE" dirty="0"/>
              <a:t>:</a:t>
            </a:r>
          </a:p>
        </p:txBody>
      </p:sp>
      <p:sp>
        <p:nvSpPr>
          <p:cNvPr id="3" name="Platshållare för innehåll 2">
            <a:extLst>
              <a:ext uri="{FF2B5EF4-FFF2-40B4-BE49-F238E27FC236}">
                <a16:creationId xmlns:a16="http://schemas.microsoft.com/office/drawing/2014/main" id="{C06E78AD-CC9F-6E37-F418-33CCBED63605}"/>
              </a:ext>
            </a:extLst>
          </p:cNvPr>
          <p:cNvSpPr>
            <a:spLocks noGrp="1"/>
          </p:cNvSpPr>
          <p:nvPr>
            <p:ph idx="1"/>
          </p:nvPr>
        </p:nvSpPr>
        <p:spPr>
          <a:xfrm>
            <a:off x="539750" y="2533338"/>
            <a:ext cx="7772400" cy="3702362"/>
          </a:xfrm>
        </p:spPr>
        <p:txBody>
          <a:bodyPr/>
          <a:lstStyle/>
          <a:p>
            <a:pPr marL="0" indent="0">
              <a:buNone/>
            </a:pPr>
            <a:endParaRPr lang="sv-SE" dirty="0"/>
          </a:p>
          <a:p>
            <a:pPr marL="0" indent="0">
              <a:buNone/>
            </a:pPr>
            <a:r>
              <a:rPr lang="sv-SE" dirty="0"/>
              <a:t> </a:t>
            </a:r>
          </a:p>
          <a:p>
            <a:r>
              <a:rPr lang="sv-SE" dirty="0" err="1"/>
              <a:t>Increased</a:t>
            </a:r>
            <a:r>
              <a:rPr lang="sv-SE" dirty="0"/>
              <a:t> </a:t>
            </a:r>
            <a:r>
              <a:rPr lang="sv-SE" dirty="0" err="1"/>
              <a:t>critical</a:t>
            </a:r>
            <a:r>
              <a:rPr lang="sv-SE" dirty="0"/>
              <a:t> </a:t>
            </a:r>
            <a:r>
              <a:rPr lang="sv-SE" dirty="0" err="1"/>
              <a:t>thinking</a:t>
            </a:r>
            <a:r>
              <a:rPr lang="sv-SE" dirty="0"/>
              <a:t> </a:t>
            </a:r>
            <a:r>
              <a:rPr lang="sv-SE" dirty="0" err="1"/>
              <a:t>abilities</a:t>
            </a:r>
            <a:endParaRPr lang="sv-SE" dirty="0"/>
          </a:p>
          <a:p>
            <a:r>
              <a:rPr lang="sv-SE" dirty="0" err="1"/>
              <a:t>Higher</a:t>
            </a:r>
            <a:r>
              <a:rPr lang="sv-SE" dirty="0"/>
              <a:t> order </a:t>
            </a:r>
            <a:r>
              <a:rPr lang="sv-SE" dirty="0" err="1"/>
              <a:t>thinking</a:t>
            </a:r>
            <a:endParaRPr lang="sv-SE" dirty="0"/>
          </a:p>
          <a:p>
            <a:r>
              <a:rPr lang="sv-SE" dirty="0" err="1"/>
              <a:t>Content</a:t>
            </a:r>
            <a:r>
              <a:rPr lang="sv-SE" dirty="0"/>
              <a:t> </a:t>
            </a:r>
            <a:r>
              <a:rPr lang="sv-SE" dirty="0" err="1"/>
              <a:t>mastery</a:t>
            </a:r>
            <a:endParaRPr lang="sv-SE" dirty="0"/>
          </a:p>
          <a:p>
            <a:r>
              <a:rPr lang="sv-SE" dirty="0"/>
              <a:t>Problem </a:t>
            </a:r>
            <a:r>
              <a:rPr lang="sv-SE" dirty="0" err="1"/>
              <a:t>solving</a:t>
            </a:r>
            <a:endParaRPr lang="sv-SE" dirty="0"/>
          </a:p>
          <a:p>
            <a:r>
              <a:rPr lang="sv-SE" dirty="0"/>
              <a:t>Team </a:t>
            </a:r>
            <a:r>
              <a:rPr lang="sv-SE" dirty="0" err="1"/>
              <a:t>work</a:t>
            </a:r>
            <a:r>
              <a:rPr lang="sv-SE" dirty="0"/>
              <a:t> and </a:t>
            </a:r>
            <a:r>
              <a:rPr lang="sv-SE" dirty="0" err="1"/>
              <a:t>communication</a:t>
            </a:r>
            <a:r>
              <a:rPr lang="sv-SE" dirty="0"/>
              <a:t> </a:t>
            </a:r>
            <a:r>
              <a:rPr lang="sv-SE" dirty="0" err="1"/>
              <a:t>skills</a:t>
            </a:r>
            <a:endParaRPr lang="sv-SE" dirty="0"/>
          </a:p>
          <a:p>
            <a:r>
              <a:rPr lang="sv-SE" dirty="0" err="1"/>
              <a:t>Improved</a:t>
            </a:r>
            <a:r>
              <a:rPr lang="sv-SE" dirty="0"/>
              <a:t> </a:t>
            </a:r>
            <a:r>
              <a:rPr lang="sv-SE" dirty="0" err="1"/>
              <a:t>visiospatial</a:t>
            </a:r>
            <a:r>
              <a:rPr lang="sv-SE" dirty="0"/>
              <a:t> reasoning and </a:t>
            </a:r>
          </a:p>
          <a:p>
            <a:r>
              <a:rPr lang="sv-SE" dirty="0"/>
              <a:t>General </a:t>
            </a:r>
            <a:r>
              <a:rPr lang="sv-SE" dirty="0" err="1"/>
              <a:t>engagement</a:t>
            </a:r>
            <a:r>
              <a:rPr lang="sv-SE" dirty="0"/>
              <a:t> and </a:t>
            </a:r>
            <a:r>
              <a:rPr lang="sv-SE" dirty="0" err="1"/>
              <a:t>enjoyment</a:t>
            </a:r>
            <a:r>
              <a:rPr lang="sv-SE" dirty="0"/>
              <a:t> </a:t>
            </a:r>
            <a:r>
              <a:rPr lang="sv-SE" dirty="0" err="1"/>
              <a:t>of</a:t>
            </a:r>
            <a:r>
              <a:rPr lang="sv-SE" dirty="0"/>
              <a:t> </a:t>
            </a:r>
            <a:r>
              <a:rPr lang="sv-SE" dirty="0" err="1"/>
              <a:t>learning</a:t>
            </a:r>
            <a:endParaRPr lang="sv-SE" dirty="0"/>
          </a:p>
          <a:p>
            <a:endParaRPr lang="sv-SE" dirty="0"/>
          </a:p>
          <a:p>
            <a:endParaRPr lang="sv-SE" dirty="0"/>
          </a:p>
        </p:txBody>
      </p:sp>
      <p:sp>
        <p:nvSpPr>
          <p:cNvPr id="4" name="Platshållare för datum 3">
            <a:extLst>
              <a:ext uri="{FF2B5EF4-FFF2-40B4-BE49-F238E27FC236}">
                <a16:creationId xmlns:a16="http://schemas.microsoft.com/office/drawing/2014/main" id="{A8937C1E-090F-4E8C-922B-A72595E89C46}"/>
              </a:ext>
            </a:extLst>
          </p:cNvPr>
          <p:cNvSpPr>
            <a:spLocks noGrp="1"/>
          </p:cNvSpPr>
          <p:nvPr>
            <p:ph type="dt" sz="half" idx="10"/>
          </p:nvPr>
        </p:nvSpPr>
        <p:spPr/>
        <p:txBody>
          <a:bodyPr/>
          <a:lstStyle/>
          <a:p>
            <a:r>
              <a:rPr lang="sv-SE"/>
              <a:t> </a:t>
            </a:r>
          </a:p>
        </p:txBody>
      </p:sp>
      <p:sp>
        <p:nvSpPr>
          <p:cNvPr id="5" name="Platshållare för sidfot 4">
            <a:extLst>
              <a:ext uri="{FF2B5EF4-FFF2-40B4-BE49-F238E27FC236}">
                <a16:creationId xmlns:a16="http://schemas.microsoft.com/office/drawing/2014/main" id="{D2443827-27DD-1B82-ECF0-AEC94FF69A82}"/>
              </a:ext>
            </a:extLst>
          </p:cNvPr>
          <p:cNvSpPr>
            <a:spLocks noGrp="1"/>
          </p:cNvSpPr>
          <p:nvPr>
            <p:ph type="ftr" sz="quarter" idx="11"/>
          </p:nvPr>
        </p:nvSpPr>
        <p:spPr/>
        <p:txBody>
          <a:bodyPr/>
          <a:lstStyle/>
          <a:p>
            <a:r>
              <a:rPr lang="sv-SE"/>
              <a:t> </a:t>
            </a:r>
          </a:p>
        </p:txBody>
      </p:sp>
      <p:sp>
        <p:nvSpPr>
          <p:cNvPr id="6" name="Platshållare för bildnummer 5">
            <a:extLst>
              <a:ext uri="{FF2B5EF4-FFF2-40B4-BE49-F238E27FC236}">
                <a16:creationId xmlns:a16="http://schemas.microsoft.com/office/drawing/2014/main" id="{CB76E2AF-3DE5-6DE0-ABAB-B6B4C7F5B27E}"/>
              </a:ext>
            </a:extLst>
          </p:cNvPr>
          <p:cNvSpPr>
            <a:spLocks noGrp="1"/>
          </p:cNvSpPr>
          <p:nvPr>
            <p:ph type="sldNum" sz="quarter" idx="12"/>
          </p:nvPr>
        </p:nvSpPr>
        <p:spPr/>
        <p:txBody>
          <a:bodyPr/>
          <a:lstStyle/>
          <a:p>
            <a:fld id="{15859C56-CB7E-413F-8971-4226A1EF6823}" type="slidenum">
              <a:rPr lang="sv-SE" smtClean="0"/>
              <a:pPr/>
              <a:t>6</a:t>
            </a:fld>
            <a:endParaRPr lang="sv-SE"/>
          </a:p>
        </p:txBody>
      </p:sp>
      <p:pic>
        <p:nvPicPr>
          <p:cNvPr id="7" name="KMH1501_KMHlogga_Argb_L copy.jpg" descr="KMH1501_KMHlogga_Argb_L copy.jpg">
            <a:extLst>
              <a:ext uri="{FF2B5EF4-FFF2-40B4-BE49-F238E27FC236}">
                <a16:creationId xmlns:a16="http://schemas.microsoft.com/office/drawing/2014/main" id="{D1D69450-36CA-5202-7551-566DCEDD7E34}"/>
              </a:ext>
            </a:extLst>
          </p:cNvPr>
          <p:cNvPicPr>
            <a:picLocks noChangeAspect="1"/>
          </p:cNvPicPr>
          <p:nvPr/>
        </p:nvPicPr>
        <p:blipFill>
          <a:blip r:embed="rId2"/>
          <a:stretch>
            <a:fillRect/>
          </a:stretch>
        </p:blipFill>
        <p:spPr>
          <a:xfrm>
            <a:off x="218496" y="152400"/>
            <a:ext cx="1806425" cy="781050"/>
          </a:xfrm>
          <a:prstGeom prst="rect">
            <a:avLst/>
          </a:prstGeom>
          <a:ln w="12700">
            <a:miter lim="400000"/>
          </a:ln>
        </p:spPr>
      </p:pic>
      <p:pic>
        <p:nvPicPr>
          <p:cNvPr id="8" name="Picture 4" descr="Georgetown University Logo PNG Vector">
            <a:extLst>
              <a:ext uri="{FF2B5EF4-FFF2-40B4-BE49-F238E27FC236}">
                <a16:creationId xmlns:a16="http://schemas.microsoft.com/office/drawing/2014/main" id="{D81161D1-224B-967E-22A1-902CBA8E20D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2800" y="152400"/>
            <a:ext cx="1507252"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tegratedBrain">
            <a:extLst>
              <a:ext uri="{FF2B5EF4-FFF2-40B4-BE49-F238E27FC236}">
                <a16:creationId xmlns:a16="http://schemas.microsoft.com/office/drawing/2014/main" id="{4644536F-AC7B-2531-61DC-03F427817C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566" y="3429000"/>
            <a:ext cx="3465834" cy="143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60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C5B426-C724-EEDF-C699-BF4F4935EC35}"/>
              </a:ext>
            </a:extLst>
          </p:cNvPr>
          <p:cNvSpPr>
            <a:spLocks noGrp="1"/>
          </p:cNvSpPr>
          <p:nvPr>
            <p:ph type="title"/>
          </p:nvPr>
        </p:nvSpPr>
        <p:spPr/>
        <p:txBody>
          <a:bodyPr/>
          <a:lstStyle/>
          <a:p>
            <a:br>
              <a:rPr lang="sv-SE" i="1"/>
            </a:br>
            <a:r>
              <a:rPr lang="sv-SE" i="1"/>
              <a:t>”All religions, arts, and sciences are branches from the same tree”  </a:t>
            </a:r>
            <a:r>
              <a:rPr lang="sv-SE" sz="1200" b="0" i="1"/>
              <a:t>Albert Einstein</a:t>
            </a:r>
            <a:endParaRPr lang="sv-SE"/>
          </a:p>
        </p:txBody>
      </p:sp>
      <p:sp>
        <p:nvSpPr>
          <p:cNvPr id="4" name="Platshållare för datum 3">
            <a:extLst>
              <a:ext uri="{FF2B5EF4-FFF2-40B4-BE49-F238E27FC236}">
                <a16:creationId xmlns:a16="http://schemas.microsoft.com/office/drawing/2014/main" id="{7663AC53-2621-4F1A-379B-8EC636B55FD1}"/>
              </a:ext>
            </a:extLst>
          </p:cNvPr>
          <p:cNvSpPr>
            <a:spLocks noGrp="1"/>
          </p:cNvSpPr>
          <p:nvPr>
            <p:ph type="dt" sz="half" idx="10"/>
          </p:nvPr>
        </p:nvSpPr>
        <p:spPr/>
        <p:txBody>
          <a:bodyPr/>
          <a:lstStyle/>
          <a:p>
            <a:r>
              <a:rPr lang="sv-SE"/>
              <a:t> </a:t>
            </a:r>
          </a:p>
        </p:txBody>
      </p:sp>
      <p:sp>
        <p:nvSpPr>
          <p:cNvPr id="5" name="Platshållare för sidfot 4">
            <a:extLst>
              <a:ext uri="{FF2B5EF4-FFF2-40B4-BE49-F238E27FC236}">
                <a16:creationId xmlns:a16="http://schemas.microsoft.com/office/drawing/2014/main" id="{3E883B1C-3015-D3DA-9A34-C213C01BE363}"/>
              </a:ext>
            </a:extLst>
          </p:cNvPr>
          <p:cNvSpPr>
            <a:spLocks noGrp="1"/>
          </p:cNvSpPr>
          <p:nvPr>
            <p:ph type="ftr" sz="quarter" idx="11"/>
          </p:nvPr>
        </p:nvSpPr>
        <p:spPr/>
        <p:txBody>
          <a:bodyPr/>
          <a:lstStyle/>
          <a:p>
            <a:r>
              <a:rPr lang="sv-SE"/>
              <a:t> </a:t>
            </a:r>
          </a:p>
        </p:txBody>
      </p:sp>
      <p:sp>
        <p:nvSpPr>
          <p:cNvPr id="6" name="Platshållare för bildnummer 5">
            <a:extLst>
              <a:ext uri="{FF2B5EF4-FFF2-40B4-BE49-F238E27FC236}">
                <a16:creationId xmlns:a16="http://schemas.microsoft.com/office/drawing/2014/main" id="{F80003EF-DE13-2790-5C46-68C85F21314C}"/>
              </a:ext>
            </a:extLst>
          </p:cNvPr>
          <p:cNvSpPr>
            <a:spLocks noGrp="1"/>
          </p:cNvSpPr>
          <p:nvPr>
            <p:ph type="sldNum" sz="quarter" idx="12"/>
          </p:nvPr>
        </p:nvSpPr>
        <p:spPr/>
        <p:txBody>
          <a:bodyPr/>
          <a:lstStyle/>
          <a:p>
            <a:fld id="{15859C56-CB7E-413F-8971-4226A1EF6823}" type="slidenum">
              <a:rPr lang="sv-SE" smtClean="0"/>
              <a:pPr/>
              <a:t>7</a:t>
            </a:fld>
            <a:endParaRPr lang="sv-SE"/>
          </a:p>
        </p:txBody>
      </p:sp>
      <p:pic>
        <p:nvPicPr>
          <p:cNvPr id="7170" name="Picture 2">
            <a:extLst>
              <a:ext uri="{FF2B5EF4-FFF2-40B4-BE49-F238E27FC236}">
                <a16:creationId xmlns:a16="http://schemas.microsoft.com/office/drawing/2014/main" id="{6B362ABD-5B74-D1AB-1F2C-D9FF039A9FAB}"/>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400799" y="2481430"/>
            <a:ext cx="2628269" cy="3693319"/>
          </a:xfrm>
          <a:prstGeom prst="rect">
            <a:avLst/>
          </a:prstGeom>
          <a:noFill/>
          <a:extLst>
            <a:ext uri="{909E8E84-426E-40DD-AFC4-6F175D3DCCD1}">
              <a14:hiddenFill xmlns:a14="http://schemas.microsoft.com/office/drawing/2010/main">
                <a:solidFill>
                  <a:srgbClr val="FFFFFF"/>
                </a:solidFill>
              </a14:hiddenFill>
            </a:ext>
          </a:extLst>
        </p:spPr>
      </p:pic>
      <p:pic>
        <p:nvPicPr>
          <p:cNvPr id="7" name="KMH1501_KMHlogga_Argb_L copy.jpg" descr="KMH1501_KMHlogga_Argb_L copy.jpg">
            <a:extLst>
              <a:ext uri="{FF2B5EF4-FFF2-40B4-BE49-F238E27FC236}">
                <a16:creationId xmlns:a16="http://schemas.microsoft.com/office/drawing/2014/main" id="{831F9247-3FEE-D650-4BEF-083BB200B59C}"/>
              </a:ext>
            </a:extLst>
          </p:cNvPr>
          <p:cNvPicPr>
            <a:picLocks noChangeAspect="1"/>
          </p:cNvPicPr>
          <p:nvPr/>
        </p:nvPicPr>
        <p:blipFill>
          <a:blip r:embed="rId4"/>
          <a:stretch>
            <a:fillRect/>
          </a:stretch>
        </p:blipFill>
        <p:spPr>
          <a:xfrm>
            <a:off x="457200" y="218154"/>
            <a:ext cx="1869430" cy="808291"/>
          </a:xfrm>
          <a:prstGeom prst="rect">
            <a:avLst/>
          </a:prstGeom>
          <a:ln w="12700">
            <a:miter lim="400000"/>
          </a:ln>
        </p:spPr>
      </p:pic>
      <p:sp>
        <p:nvSpPr>
          <p:cNvPr id="9" name="textruta 8">
            <a:extLst>
              <a:ext uri="{FF2B5EF4-FFF2-40B4-BE49-F238E27FC236}">
                <a16:creationId xmlns:a16="http://schemas.microsoft.com/office/drawing/2014/main" id="{458D7F7B-8854-B426-161A-BDE208E98AC3}"/>
              </a:ext>
            </a:extLst>
          </p:cNvPr>
          <p:cNvSpPr txBox="1"/>
          <p:nvPr/>
        </p:nvSpPr>
        <p:spPr>
          <a:xfrm>
            <a:off x="660862" y="2946527"/>
            <a:ext cx="5739937" cy="3416320"/>
          </a:xfrm>
          <a:prstGeom prst="rect">
            <a:avLst/>
          </a:prstGeom>
          <a:noFill/>
        </p:spPr>
        <p:txBody>
          <a:bodyPr wrap="square">
            <a:spAutoFit/>
          </a:bodyPr>
          <a:lstStyle/>
          <a:p>
            <a:r>
              <a:rPr lang="sv-SE" b="1" i="1" dirty="0"/>
              <a:t>”</a:t>
            </a:r>
            <a:r>
              <a:rPr lang="sv-SE" b="1" i="1" dirty="0" err="1"/>
              <a:t>Faculties</a:t>
            </a:r>
            <a:r>
              <a:rPr lang="sv-SE" b="1" i="1" dirty="0"/>
              <a:t> </a:t>
            </a:r>
            <a:r>
              <a:rPr lang="sv-SE" b="1" i="1" dirty="0" err="1"/>
              <a:t>who</a:t>
            </a:r>
            <a:r>
              <a:rPr lang="sv-SE" b="1" i="1" dirty="0"/>
              <a:t> </a:t>
            </a:r>
            <a:r>
              <a:rPr lang="sv-SE" b="1" i="1" dirty="0" err="1"/>
              <a:t>are</a:t>
            </a:r>
            <a:r>
              <a:rPr lang="sv-SE" b="1" i="1" dirty="0"/>
              <a:t> </a:t>
            </a:r>
            <a:r>
              <a:rPr lang="sv-SE" b="1" i="1" dirty="0" err="1"/>
              <a:t>concerned</a:t>
            </a:r>
            <a:r>
              <a:rPr lang="sv-SE" b="1" i="1" dirty="0"/>
              <a:t> </a:t>
            </a:r>
            <a:r>
              <a:rPr lang="sv-SE" b="1" i="1" dirty="0" err="1"/>
              <a:t>that</a:t>
            </a:r>
            <a:r>
              <a:rPr lang="sv-SE" b="1" i="1" dirty="0"/>
              <a:t> an </a:t>
            </a:r>
            <a:r>
              <a:rPr lang="sv-SE" b="1" i="1" dirty="0" err="1"/>
              <a:t>education</a:t>
            </a:r>
            <a:r>
              <a:rPr lang="sv-SE" b="1" i="1" dirty="0"/>
              <a:t> </a:t>
            </a:r>
            <a:r>
              <a:rPr lang="sv-SE" b="1" i="1" dirty="0" err="1"/>
              <a:t>focused</a:t>
            </a:r>
            <a:r>
              <a:rPr lang="sv-SE" b="1" i="1" dirty="0"/>
              <a:t> on a </a:t>
            </a:r>
            <a:r>
              <a:rPr lang="sv-SE" b="1" i="1" dirty="0" err="1"/>
              <a:t>single</a:t>
            </a:r>
            <a:r>
              <a:rPr lang="sv-SE" b="1" i="1" dirty="0"/>
              <a:t> </a:t>
            </a:r>
            <a:r>
              <a:rPr lang="sv-SE" b="1" i="1" dirty="0" err="1"/>
              <a:t>discipline</a:t>
            </a:r>
            <a:r>
              <a:rPr lang="sv-SE" b="1" i="1" dirty="0"/>
              <a:t> </a:t>
            </a:r>
            <a:r>
              <a:rPr lang="sv-SE" b="1" i="1" dirty="0" err="1"/>
              <a:t>will</a:t>
            </a:r>
            <a:r>
              <a:rPr lang="sv-SE" b="1" i="1" dirty="0"/>
              <a:t> not best </a:t>
            </a:r>
            <a:r>
              <a:rPr lang="sv-SE" b="1" i="1" dirty="0" err="1"/>
              <a:t>prepare</a:t>
            </a:r>
            <a:r>
              <a:rPr lang="sv-SE" b="1" i="1" dirty="0"/>
              <a:t> </a:t>
            </a:r>
            <a:r>
              <a:rPr lang="sv-SE" b="1" i="1" dirty="0" err="1"/>
              <a:t>graduates</a:t>
            </a:r>
            <a:r>
              <a:rPr lang="sv-SE" b="1" i="1" dirty="0"/>
              <a:t> for the </a:t>
            </a:r>
            <a:r>
              <a:rPr lang="sv-SE" b="1" i="1" dirty="0" err="1"/>
              <a:t>challenges</a:t>
            </a:r>
            <a:r>
              <a:rPr lang="sv-SE" b="1" i="1" dirty="0"/>
              <a:t> and </a:t>
            </a:r>
            <a:r>
              <a:rPr lang="sv-SE" b="1" i="1" dirty="0" err="1"/>
              <a:t>oppurtunities</a:t>
            </a:r>
            <a:r>
              <a:rPr lang="sv-SE" b="1" i="1" dirty="0"/>
              <a:t> </a:t>
            </a:r>
            <a:r>
              <a:rPr lang="sv-SE" b="1" i="1" dirty="0" err="1"/>
              <a:t>presented</a:t>
            </a:r>
            <a:r>
              <a:rPr lang="sv-SE" b="1" i="1" dirty="0"/>
              <a:t> by </a:t>
            </a:r>
            <a:r>
              <a:rPr lang="sv-SE" b="1" i="1" dirty="0" err="1"/>
              <a:t>work</a:t>
            </a:r>
            <a:r>
              <a:rPr lang="sv-SE" b="1" i="1" dirty="0"/>
              <a:t>, </a:t>
            </a:r>
            <a:r>
              <a:rPr lang="sv-SE" b="1" i="1" dirty="0" err="1"/>
              <a:t>life</a:t>
            </a:r>
            <a:r>
              <a:rPr lang="sv-SE" b="1" i="1" dirty="0"/>
              <a:t> and </a:t>
            </a:r>
            <a:r>
              <a:rPr lang="sv-SE" b="1" i="1" dirty="0" err="1"/>
              <a:t>citizenship</a:t>
            </a:r>
            <a:r>
              <a:rPr lang="sv-SE" b="1" i="1" dirty="0"/>
              <a:t> in the 21st </a:t>
            </a:r>
            <a:r>
              <a:rPr lang="sv-SE" b="1" i="1" dirty="0" err="1"/>
              <a:t>century</a:t>
            </a:r>
            <a:r>
              <a:rPr lang="sv-SE" b="1" i="1" dirty="0"/>
              <a:t>”</a:t>
            </a:r>
          </a:p>
          <a:p>
            <a:endParaRPr lang="sv-SE" dirty="0"/>
          </a:p>
          <a:p>
            <a:endParaRPr lang="sv-SE" dirty="0"/>
          </a:p>
          <a:p>
            <a:r>
              <a:rPr lang="sv-SE" dirty="0" err="1"/>
              <a:t>Our</a:t>
            </a:r>
            <a:r>
              <a:rPr lang="sv-SE" dirty="0"/>
              <a:t> students </a:t>
            </a:r>
            <a:r>
              <a:rPr lang="sv-SE" dirty="0" err="1"/>
              <a:t>today</a:t>
            </a:r>
            <a:r>
              <a:rPr lang="sv-SE" dirty="0"/>
              <a:t> </a:t>
            </a:r>
            <a:r>
              <a:rPr lang="sv-SE" dirty="0" err="1"/>
              <a:t>will</a:t>
            </a:r>
            <a:r>
              <a:rPr lang="sv-SE" dirty="0"/>
              <a:t> look forward not </a:t>
            </a:r>
            <a:r>
              <a:rPr lang="sv-SE" dirty="0" err="1"/>
              <a:t>only</a:t>
            </a:r>
            <a:r>
              <a:rPr lang="sv-SE" dirty="0"/>
              <a:t> to </a:t>
            </a:r>
            <a:r>
              <a:rPr lang="sv-SE" b="1" dirty="0" err="1"/>
              <a:t>several</a:t>
            </a:r>
            <a:r>
              <a:rPr lang="sv-SE" b="1" dirty="0"/>
              <a:t> </a:t>
            </a:r>
            <a:r>
              <a:rPr lang="sv-SE" b="1" dirty="0" err="1"/>
              <a:t>jobs</a:t>
            </a:r>
            <a:r>
              <a:rPr lang="sv-SE" b="1" dirty="0"/>
              <a:t> </a:t>
            </a:r>
            <a:r>
              <a:rPr lang="sv-SE" dirty="0" err="1"/>
              <a:t>but</a:t>
            </a:r>
            <a:r>
              <a:rPr lang="sv-SE" dirty="0"/>
              <a:t> </a:t>
            </a:r>
            <a:r>
              <a:rPr lang="sv-SE" dirty="0" err="1"/>
              <a:t>also</a:t>
            </a:r>
            <a:r>
              <a:rPr lang="sv-SE" dirty="0"/>
              <a:t> </a:t>
            </a:r>
            <a:r>
              <a:rPr lang="sv-SE" b="1" dirty="0" err="1"/>
              <a:t>several</a:t>
            </a:r>
            <a:r>
              <a:rPr lang="sv-SE" dirty="0"/>
              <a:t> </a:t>
            </a:r>
            <a:r>
              <a:rPr lang="sv-SE" b="1" dirty="0" err="1"/>
              <a:t>careers</a:t>
            </a:r>
            <a:r>
              <a:rPr lang="sv-SE" b="1" dirty="0"/>
              <a:t>..</a:t>
            </a:r>
          </a:p>
          <a:p>
            <a:endParaRPr lang="sv-SE" dirty="0"/>
          </a:p>
          <a:p>
            <a:r>
              <a:rPr lang="sv-SE" i="1" dirty="0"/>
              <a:t>Ref: The National Academy </a:t>
            </a:r>
            <a:r>
              <a:rPr lang="sv-SE" i="1" dirty="0" err="1"/>
              <a:t>of</a:t>
            </a:r>
            <a:r>
              <a:rPr lang="sv-SE" i="1" dirty="0"/>
              <a:t> Sciences, </a:t>
            </a:r>
            <a:r>
              <a:rPr lang="sv-SE" i="1" dirty="0" err="1"/>
              <a:t>Engineering</a:t>
            </a:r>
            <a:r>
              <a:rPr lang="sv-SE" i="1" dirty="0"/>
              <a:t> &amp; Medicine – A Consensus </a:t>
            </a:r>
            <a:r>
              <a:rPr lang="sv-SE" i="1" dirty="0" err="1"/>
              <a:t>Study</a:t>
            </a:r>
            <a:r>
              <a:rPr lang="sv-SE" i="1" dirty="0"/>
              <a:t> </a:t>
            </a:r>
            <a:r>
              <a:rPr lang="sv-SE" i="1" dirty="0" err="1"/>
              <a:t>Report</a:t>
            </a:r>
            <a:endParaRPr lang="sv-SE" i="1" dirty="0"/>
          </a:p>
        </p:txBody>
      </p:sp>
      <p:pic>
        <p:nvPicPr>
          <p:cNvPr id="10" name="Picture 4" descr="Georgetown University Logo PNG Vector">
            <a:extLst>
              <a:ext uri="{FF2B5EF4-FFF2-40B4-BE49-F238E27FC236}">
                <a16:creationId xmlns:a16="http://schemas.microsoft.com/office/drawing/2014/main" id="{C61B8733-CA31-462D-8257-0F9F8DD9978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52800" y="98787"/>
            <a:ext cx="1869430" cy="113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54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A1340D-3B73-FEE5-8AB0-109E42D59A4F}"/>
              </a:ext>
            </a:extLst>
          </p:cNvPr>
          <p:cNvSpPr>
            <a:spLocks noGrp="1"/>
          </p:cNvSpPr>
          <p:nvPr>
            <p:ph type="title"/>
          </p:nvPr>
        </p:nvSpPr>
        <p:spPr>
          <a:xfrm>
            <a:off x="539749" y="1252541"/>
            <a:ext cx="7772400" cy="578110"/>
          </a:xfrm>
        </p:spPr>
        <p:txBody>
          <a:bodyPr/>
          <a:lstStyle/>
          <a:p>
            <a:r>
              <a:rPr lang="sv-SE" dirty="0"/>
              <a:t>Painting observation in STEMM</a:t>
            </a:r>
          </a:p>
        </p:txBody>
      </p:sp>
      <p:sp>
        <p:nvSpPr>
          <p:cNvPr id="4" name="Platshållare för datum 3">
            <a:extLst>
              <a:ext uri="{FF2B5EF4-FFF2-40B4-BE49-F238E27FC236}">
                <a16:creationId xmlns:a16="http://schemas.microsoft.com/office/drawing/2014/main" id="{183E2AED-37C3-7887-1C34-B8AE038BA4C5}"/>
              </a:ext>
            </a:extLst>
          </p:cNvPr>
          <p:cNvSpPr>
            <a:spLocks noGrp="1"/>
          </p:cNvSpPr>
          <p:nvPr>
            <p:ph type="dt" sz="half" idx="10"/>
          </p:nvPr>
        </p:nvSpPr>
        <p:spPr/>
        <p:txBody>
          <a:bodyPr/>
          <a:lstStyle/>
          <a:p>
            <a:r>
              <a:rPr lang="sv-SE" dirty="0"/>
              <a:t> </a:t>
            </a:r>
          </a:p>
        </p:txBody>
      </p:sp>
      <p:sp>
        <p:nvSpPr>
          <p:cNvPr id="5" name="Platshållare för sidfot 4">
            <a:extLst>
              <a:ext uri="{FF2B5EF4-FFF2-40B4-BE49-F238E27FC236}">
                <a16:creationId xmlns:a16="http://schemas.microsoft.com/office/drawing/2014/main" id="{99C91AA4-B648-73D0-B872-DB8039B33D69}"/>
              </a:ext>
            </a:extLst>
          </p:cNvPr>
          <p:cNvSpPr>
            <a:spLocks noGrp="1"/>
          </p:cNvSpPr>
          <p:nvPr>
            <p:ph type="ftr" sz="quarter" idx="11"/>
          </p:nvPr>
        </p:nvSpPr>
        <p:spPr/>
        <p:txBody>
          <a:bodyPr/>
          <a:lstStyle/>
          <a:p>
            <a:r>
              <a:rPr lang="sv-SE" dirty="0"/>
              <a:t> </a:t>
            </a:r>
          </a:p>
        </p:txBody>
      </p:sp>
      <p:sp>
        <p:nvSpPr>
          <p:cNvPr id="6" name="Platshållare för bildnummer 5">
            <a:extLst>
              <a:ext uri="{FF2B5EF4-FFF2-40B4-BE49-F238E27FC236}">
                <a16:creationId xmlns:a16="http://schemas.microsoft.com/office/drawing/2014/main" id="{48B44336-BBF3-762D-CA60-C50DCE62ED0C}"/>
              </a:ext>
            </a:extLst>
          </p:cNvPr>
          <p:cNvSpPr>
            <a:spLocks noGrp="1"/>
          </p:cNvSpPr>
          <p:nvPr>
            <p:ph type="sldNum" sz="quarter" idx="12"/>
          </p:nvPr>
        </p:nvSpPr>
        <p:spPr/>
        <p:txBody>
          <a:bodyPr/>
          <a:lstStyle/>
          <a:p>
            <a:fld id="{15859C56-CB7E-413F-8971-4226A1EF6823}" type="slidenum">
              <a:rPr lang="sv-SE" smtClean="0"/>
              <a:pPr/>
              <a:t>8</a:t>
            </a:fld>
            <a:endParaRPr lang="sv-SE"/>
          </a:p>
        </p:txBody>
      </p:sp>
      <p:pic>
        <p:nvPicPr>
          <p:cNvPr id="1026" name="Picture 2">
            <a:extLst>
              <a:ext uri="{FF2B5EF4-FFF2-40B4-BE49-F238E27FC236}">
                <a16:creationId xmlns:a16="http://schemas.microsoft.com/office/drawing/2014/main" id="{1806C219-DAED-5AEF-F54D-E0AD7759EBC0}"/>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580346" y="1830651"/>
            <a:ext cx="5983308" cy="4461188"/>
          </a:xfrm>
          <a:prstGeom prst="rect">
            <a:avLst/>
          </a:prstGeom>
          <a:noFill/>
          <a:extLst>
            <a:ext uri="{909E8E84-426E-40DD-AFC4-6F175D3DCCD1}">
              <a14:hiddenFill xmlns:a14="http://schemas.microsoft.com/office/drawing/2010/main">
                <a:solidFill>
                  <a:srgbClr val="FFFFFF"/>
                </a:solidFill>
              </a14:hiddenFill>
            </a:ext>
          </a:extLst>
        </p:spPr>
      </p:pic>
      <p:pic>
        <p:nvPicPr>
          <p:cNvPr id="9" name="KMH1501_KMHlogga_Argb_L copy.jpg" descr="KMH1501_KMHlogga_Argb_L copy.jpg">
            <a:extLst>
              <a:ext uri="{FF2B5EF4-FFF2-40B4-BE49-F238E27FC236}">
                <a16:creationId xmlns:a16="http://schemas.microsoft.com/office/drawing/2014/main" id="{B9F0C5E6-1E8E-172C-9AAB-30BAA36D0811}"/>
              </a:ext>
            </a:extLst>
          </p:cNvPr>
          <p:cNvPicPr>
            <a:picLocks noChangeAspect="1"/>
          </p:cNvPicPr>
          <p:nvPr/>
        </p:nvPicPr>
        <p:blipFill>
          <a:blip r:embed="rId3"/>
          <a:stretch>
            <a:fillRect/>
          </a:stretch>
        </p:blipFill>
        <p:spPr>
          <a:xfrm>
            <a:off x="457200" y="218154"/>
            <a:ext cx="1869430" cy="808291"/>
          </a:xfrm>
          <a:prstGeom prst="rect">
            <a:avLst/>
          </a:prstGeom>
          <a:ln w="12700">
            <a:miter lim="400000"/>
          </a:ln>
        </p:spPr>
      </p:pic>
      <p:pic>
        <p:nvPicPr>
          <p:cNvPr id="10" name="Picture 4" descr="Georgetown University Logo PNG Vector">
            <a:extLst>
              <a:ext uri="{FF2B5EF4-FFF2-40B4-BE49-F238E27FC236}">
                <a16:creationId xmlns:a16="http://schemas.microsoft.com/office/drawing/2014/main" id="{90DE3FA5-90B0-447B-9862-B512A969D2E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15190" y="69047"/>
            <a:ext cx="1621517" cy="98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0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9FA5DDA9-F224-F22E-E2C5-B807612C28A3}"/>
              </a:ext>
            </a:extLst>
          </p:cNvPr>
          <p:cNvSpPr>
            <a:spLocks noGrp="1"/>
          </p:cNvSpPr>
          <p:nvPr>
            <p:ph type="sldNum" sz="quarter" idx="12"/>
          </p:nvPr>
        </p:nvSpPr>
        <p:spPr/>
        <p:txBody>
          <a:bodyPr/>
          <a:lstStyle/>
          <a:p>
            <a:fld id="{15859C56-CB7E-413F-8971-4226A1EF6823}" type="slidenum">
              <a:rPr lang="sv-SE" smtClean="0"/>
              <a:pPr/>
              <a:t>9</a:t>
            </a:fld>
            <a:endParaRPr lang="sv-SE"/>
          </a:p>
        </p:txBody>
      </p:sp>
      <p:pic>
        <p:nvPicPr>
          <p:cNvPr id="2050" name="Picture 2">
            <a:extLst>
              <a:ext uri="{FF2B5EF4-FFF2-40B4-BE49-F238E27FC236}">
                <a16:creationId xmlns:a16="http://schemas.microsoft.com/office/drawing/2014/main" id="{C858BC27-2834-F89A-4249-744A3A47B2DA}"/>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456569" y="1522384"/>
            <a:ext cx="6005587" cy="4759311"/>
          </a:xfrm>
          <a:prstGeom prst="rect">
            <a:avLst/>
          </a:prstGeom>
          <a:noFill/>
          <a:extLst>
            <a:ext uri="{909E8E84-426E-40DD-AFC4-6F175D3DCCD1}">
              <a14:hiddenFill xmlns:a14="http://schemas.microsoft.com/office/drawing/2010/main">
                <a:solidFill>
                  <a:srgbClr val="FFFFFF"/>
                </a:solidFill>
              </a14:hiddenFill>
            </a:ext>
          </a:extLst>
        </p:spPr>
      </p:pic>
      <p:pic>
        <p:nvPicPr>
          <p:cNvPr id="7" name="KMH1501_KMHlogga_Argb_L copy.jpg" descr="KMH1501_KMHlogga_Argb_L copy.jpg">
            <a:extLst>
              <a:ext uri="{FF2B5EF4-FFF2-40B4-BE49-F238E27FC236}">
                <a16:creationId xmlns:a16="http://schemas.microsoft.com/office/drawing/2014/main" id="{D076C25A-A65B-21D0-5728-7F237518519D}"/>
              </a:ext>
            </a:extLst>
          </p:cNvPr>
          <p:cNvPicPr>
            <a:picLocks noChangeAspect="1"/>
          </p:cNvPicPr>
          <p:nvPr/>
        </p:nvPicPr>
        <p:blipFill>
          <a:blip r:embed="rId3"/>
          <a:stretch>
            <a:fillRect/>
          </a:stretch>
        </p:blipFill>
        <p:spPr>
          <a:xfrm>
            <a:off x="457200" y="218154"/>
            <a:ext cx="1869430" cy="808291"/>
          </a:xfrm>
          <a:prstGeom prst="rect">
            <a:avLst/>
          </a:prstGeom>
          <a:ln w="12700">
            <a:miter lim="400000"/>
          </a:ln>
        </p:spPr>
      </p:pic>
      <p:pic>
        <p:nvPicPr>
          <p:cNvPr id="8" name="Picture 4" descr="Georgetown University Logo PNG Vector">
            <a:extLst>
              <a:ext uri="{FF2B5EF4-FFF2-40B4-BE49-F238E27FC236}">
                <a16:creationId xmlns:a16="http://schemas.microsoft.com/office/drawing/2014/main" id="{7AD80EE5-AF19-4A85-81DE-55F50D62BDB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32767" y="152400"/>
            <a:ext cx="1869430" cy="113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85086"/>
      </p:ext>
    </p:extLst>
  </p:cSld>
  <p:clrMapOvr>
    <a:masterClrMapping/>
  </p:clrMapOvr>
</p:sld>
</file>

<file path=ppt/theme/theme1.xml><?xml version="1.0" encoding="utf-8"?>
<a:theme xmlns:a="http://schemas.openxmlformats.org/drawingml/2006/main" name="5_Office-tema">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Standardtema.thmx</Template>
  <TotalTime>3072</TotalTime>
  <Words>913</Words>
  <Application>Microsoft Macintosh PowerPoint</Application>
  <PresentationFormat>Bildspel på skärmen (4:3)</PresentationFormat>
  <Paragraphs>186</Paragraphs>
  <Slides>17</Slides>
  <Notes>11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17</vt:i4>
      </vt:variant>
    </vt:vector>
  </HeadingPairs>
  <TitlesOfParts>
    <vt:vector size="26" baseType="lpstr">
      <vt:lpstr>Arial</vt:lpstr>
      <vt:lpstr>Arial</vt:lpstr>
      <vt:lpstr>Calibri</vt:lpstr>
      <vt:lpstr>DM Sans Medium</vt:lpstr>
      <vt:lpstr>Helvetica Neue</vt:lpstr>
      <vt:lpstr>Times</vt:lpstr>
      <vt:lpstr>Times New Roman</vt:lpstr>
      <vt:lpstr>Wingdings</vt:lpstr>
      <vt:lpstr>5_Office-tema</vt:lpstr>
      <vt:lpstr>                           Enriching Learning Environments  via Music and the Arts   SIREUS CHANCELLORS FORUM 2023 FEBRUARY 21-22 2023 WASHINGTON DC</vt:lpstr>
      <vt:lpstr>  The Emotional Brain    ”Sneaking through the backdoor into the brain”</vt:lpstr>
      <vt:lpstr> What music does is involved in creation of social sustainability:   </vt:lpstr>
      <vt:lpstr>Multi-, Inter- and Transdisciplinary work </vt:lpstr>
      <vt:lpstr> Bridge knowledge &amp; pedagogies from different disciplines with STEMM</vt:lpstr>
      <vt:lpstr> Integrating Arts &amp; Humanities in STEMM -&gt; Positive Learning Outcomes:</vt:lpstr>
      <vt:lpstr> ”All religions, arts, and sciences are branches from the same tree”  Albert Einstein</vt:lpstr>
      <vt:lpstr>Painting observation in STEMM</vt:lpstr>
      <vt:lpstr>PowerPoint-presentation</vt:lpstr>
      <vt:lpstr> The Art of Observation</vt:lpstr>
      <vt:lpstr> Separation of observation &amp; interpretation enhances communication -&gt;  skills that can be trained !!</vt:lpstr>
      <vt:lpstr> Visual Art to Transform Learning Skills  Why do we need Arts &amp; Music Integration in Education? </vt:lpstr>
      <vt:lpstr>PowerPoint-presentation</vt:lpstr>
      <vt:lpstr>Complex identification</vt:lpstr>
      <vt:lpstr>  ”The evidence behind the assertion that educational programs that mutually integrate learning experiences in the humanities and arts with STEMM lead to improved educational and career outcomes for undergratuate and graduate students” </vt:lpstr>
      <vt:lpstr>  Arts and Music are drivers for social sustainabilty. -&gt; Sustainable and Healthy Working Life  Inner Developmental Goals - IDG   </vt:lpstr>
      <vt:lpstr>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Student Dialogue on Sustainability 2014  Climate Change and Health – a systems perspective</dc:title>
  <dc:creator>Christina Andersson</dc:creator>
  <cp:lastModifiedBy>Eva Bojner Horwitz</cp:lastModifiedBy>
  <cp:revision>225</cp:revision>
  <cp:lastPrinted>2023-02-17T08:08:51Z</cp:lastPrinted>
  <dcterms:created xsi:type="dcterms:W3CDTF">2014-10-22T08:55:57Z</dcterms:created>
  <dcterms:modified xsi:type="dcterms:W3CDTF">2023-02-22T04:02:04Z</dcterms:modified>
</cp:coreProperties>
</file>