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</p:sldMasterIdLst>
  <p:notesMasterIdLst>
    <p:notesMasterId r:id="rId14"/>
  </p:notesMasterIdLst>
  <p:sldIdLst>
    <p:sldId id="257" r:id="rId5"/>
    <p:sldId id="259" r:id="rId6"/>
    <p:sldId id="266" r:id="rId7"/>
    <p:sldId id="267" r:id="rId8"/>
    <p:sldId id="261" r:id="rId9"/>
    <p:sldId id="258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DE1A7-F49D-0775-6B0E-843208208633}" v="2629" dt="2022-09-15T20:02:54.880"/>
    <p1510:client id="{1851D64B-AB98-90FA-B3B0-7E8D10B353C7}" v="114" dt="2022-10-04T15:45:57.709"/>
    <p1510:client id="{47DCC51B-986F-6E2F-83BB-6B907E27CE48}" v="37" dt="2022-10-04T11:59:18.256"/>
    <p1510:client id="{528EEEB8-B2C1-5AB9-48BB-64BE88A984D8}" v="430" dt="2022-09-16T19:06:43.400"/>
    <p1510:client id="{66E1B437-9E58-1B01-EC0F-1EA08D2F7994}" v="92" dt="2022-09-16T20:11:30.735"/>
    <p1510:client id="{73B8EB2E-510F-9A0D-0159-0BA80B60F8C4}" v="2020" dt="2022-09-14T20:28:22.429"/>
    <p1510:client id="{76F5B74A-5BB4-4952-8005-C51EA0B2103A}" v="2" dt="2022-09-13T20:13:49.609"/>
    <p1510:client id="{80809202-7BC3-3C09-ACDE-8F285CB695F6}" v="25" dt="2022-09-13T20:14:54.154"/>
    <p1510:client id="{82A323EF-037C-E08E-C426-0DAF30D47BD7}" v="73" dt="2022-10-04T15:40:16.591"/>
    <p1510:client id="{866270E6-0756-109E-5FAB-D09AF295075B}" v="1935" dt="2022-09-15T19:58:23.647"/>
    <p1510:client id="{88B8BBFC-2EEB-FCA5-5AD2-7F84DC2FA6C8}" v="2" dt="2022-09-16T20:23:52.931"/>
    <p1510:client id="{89C63715-97CA-D770-1E5D-9F5CF2D09C50}" v="34" dt="2022-09-14T21:01:48.169"/>
    <p1510:client id="{96463BC5-A0D2-5A92-BFD7-ED4E0FF5C3ED}" v="1790" dt="2022-09-14T20:23:38.244"/>
    <p1510:client id="{A4A03200-352F-E238-87E8-329FF0565E0D}" v="39" dt="2023-01-10T19:02:54.863"/>
    <p1510:client id="{A716E33D-71F3-5049-D2A0-5A17ABC60227}" v="193" dt="2022-09-14T18:26:12.871"/>
    <p1510:client id="{BAB572DA-F172-80C6-BF94-3487447C61A0}" v="20" dt="2023-01-17T00:51:27.208"/>
    <p1510:client id="{BC0F53E2-3706-30A0-D1FE-9AB229879F66}" v="11" dt="2023-01-17T21:36:09.239"/>
    <p1510:client id="{C2AB3B9C-F300-F772-58DA-E8F16013FDF7}" v="50" dt="2022-09-16T14:17:10.066"/>
    <p1510:client id="{D1E9EDAE-930E-EE5F-7AD0-021754DB5DE0}" v="192" dt="2022-09-15T17:36:27.863"/>
    <p1510:client id="{D1ED18FA-CB6D-7F19-3006-590591F1FB08}" v="2" dt="2022-09-15T14:58:23.490"/>
    <p1510:client id="{E67A632E-0753-F3E7-9FB4-EF5FA1559698}" v="6" dt="2023-01-16T18:28:12.868"/>
    <p1510:client id="{FEED78E2-2DA9-B710-9CD3-D2FF734069F9}" v="313" dt="2022-09-15T14:13:09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E944-B65E-4282-AC54-2991A7ED31A7}" type="datetimeFigureOut"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64A57-4C84-4C9B-9972-8C06D469F4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1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4A57-4C84-4C9B-9972-8C06D469F43D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0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0EEB-F80A-C265-A466-24989FE6F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5482B-3564-617B-5F7B-5214883FA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FC3FD-13E1-4295-51E7-624C38BA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A1B8-8E11-477F-BDAD-4B568F97B1D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61BF6-7E1D-3466-46AA-F1CACAA8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9E04-69EA-361E-3166-9DF3A1C9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06A2-95E8-4608-88E9-682A8818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0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5814-219D-843D-D323-8CB334D0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BBA93-6BEF-0F66-11C7-A2705EF25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F9AF3-5DF7-2F35-F886-BB936F0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A1B8-8E11-477F-BDAD-4B568F97B1D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F0D04-660B-7D17-B39C-3D8A6879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6741-4B54-10F9-1E6A-2A1C4CF1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06A2-95E8-4608-88E9-682A8818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5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B0F3D-E3E0-8A11-641D-F00A35F2A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2F8A9-FEF7-56C0-B4C1-C57E1D357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D876A-6316-B9A4-49A6-6777CBB8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A1B8-8E11-477F-BDAD-4B568F97B1D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FA06B-5508-7BD2-6B11-64D04EB2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58654-E0F6-9251-A8C3-EDB849BA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06A2-95E8-4608-88E9-682A8818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96FE-6AF7-6E5E-2839-44B89CCC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CDD31-A62B-A2B9-E4C0-84991C25B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191FC-958D-6A92-B518-89EDC17B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A1B8-8E11-477F-BDAD-4B568F97B1D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13C4-0500-E2FE-D9DF-24619B9A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C1A1-6D0C-FE57-1EF8-9BDE804E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06A2-95E8-4608-88E9-682A8818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9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D07D-F651-C06F-B1D2-E4865186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B98F5-C4B7-AA9A-F4EB-7673461F3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BE315-5621-EED5-E819-DA49F614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A1B8-8E11-477F-BDAD-4B568F97B1D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CDBF1-4DEE-C037-6FA8-388F98B4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B432-B07C-5036-F57F-EAFA082C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06A2-95E8-4608-88E9-682A8818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9FFE-72EA-E646-1EA6-8940EC25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2C8C8-D6FC-1E01-7A49-63261F6BE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2A9BD-1AC4-51D5-C1C6-6544A11A5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FDE2-86B1-F734-75EF-CFFE9F1C1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A1B8-8E11-477F-BDAD-4B568F97B1D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12029-04DC-4236-FBF8-1BD7D6A6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03B33-6192-85C9-673F-D3386DBA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06A2-95E8-4608-88E9-682A8818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8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F5A9-B0DA-21BB-18F5-DFAFB48F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0CB68-2BB3-0BCE-5E63-590E627BC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07680-8733-7CC4-278E-4A77DDECA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85A74-5BCE-A5E1-62B0-2CE38B80E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9CC7C3-52EA-7B1D-820C-95F867D7A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338FC-F028-2F4A-EFD8-EC179060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A1B8-8E11-477F-BDAD-4B568F97B1D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D3DFC1-2BE2-A194-3A02-8E77FA19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160ED-2783-7237-5169-ACF6C0F1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06A2-95E8-4608-88E9-682A8818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9D67-CA03-9FA9-50D5-9A8052CC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C3946-E3F6-3D77-1CC3-17B03FAE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A1B8-8E11-477F-BDAD-4B568F97B1D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039EE-291B-EB1D-0288-8DA5466F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D036A-473F-E497-67B1-D760172D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06A2-95E8-4608-88E9-682A8818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7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76B1-55AC-04FA-C9E9-4B5FD0C2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A1B8-8E11-477F-BDAD-4B568F97B1D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6D531-FDF7-23DB-F65E-29E2CBC9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B212D-C938-475F-C5AB-C9DA8E57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06A2-95E8-4608-88E9-682A8818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5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C311-EC1B-BCAF-1074-11A8F54B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C472-9341-F0B6-2CA9-6F55CDC4D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F136E-5C91-59E0-801B-D3F222424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1FB78-7876-7BA0-A922-7F1AF4A5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A1B8-8E11-477F-BDAD-4B568F97B1D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F73F1-06EA-7323-E960-8C158320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7BB19-2FFF-E436-827C-4F8FAC48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06A2-95E8-4608-88E9-682A8818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7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5CF8F-0BC8-EF3F-AFBA-C6DA7277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2C3E0-0742-4101-37EE-906920FC0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FBA2A-9B6F-B832-13D4-7CEE98BB9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FB308-4A55-A8FE-7DDC-0E270FCC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A1B8-8E11-477F-BDAD-4B568F97B1D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552B-1692-1D1F-76DC-4D73FB6C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8D83D-5D65-6EC6-109F-5ADE4448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06A2-95E8-4608-88E9-682A8818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3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99AD4-1334-4030-0FF5-F3C7591F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8C637-11DD-0A20-F119-D7B84C3A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434A6-9021-7C35-1E7A-5A3D214D1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9A1B8-8E11-477F-BDAD-4B568F97B1D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A202-7E8D-28F8-D1AC-14BD70265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6F910-0A85-FF44-4B6F-6EDFB7513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B06A2-95E8-4608-88E9-682A88182C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7451C-65CB-A19A-2CE8-0A34BF87178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7317" y="213358"/>
            <a:ext cx="2263493" cy="5046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579E0A5-55FA-90B7-4913-AA2528BDD5DB}"/>
              </a:ext>
            </a:extLst>
          </p:cNvPr>
          <p:cNvGrpSpPr/>
          <p:nvPr userDrawn="1"/>
        </p:nvGrpSpPr>
        <p:grpSpPr>
          <a:xfrm>
            <a:off x="2678046" y="6246698"/>
            <a:ext cx="6835907" cy="339507"/>
            <a:chOff x="2289042" y="6273227"/>
            <a:chExt cx="6835907" cy="3395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642A76-369F-A051-DC9D-BACA2E1C598C}"/>
                </a:ext>
              </a:extLst>
            </p:cNvPr>
            <p:cNvSpPr txBox="1"/>
            <p:nvPr/>
          </p:nvSpPr>
          <p:spPr>
            <a:xfrm>
              <a:off x="2289042" y="6273227"/>
              <a:ext cx="6835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>
                  <a:solidFill>
                    <a:srgbClr val="002060"/>
                  </a:solidFill>
                </a:rPr>
                <a:t>Increased talent mobility and knowledge exchange between Sweden and the U.S.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3DCCDD-F777-CEC7-CA66-18092306A0FD}"/>
                </a:ext>
              </a:extLst>
            </p:cNvPr>
            <p:cNvCxnSpPr>
              <a:cxnSpLocks/>
            </p:cNvCxnSpPr>
            <p:nvPr/>
          </p:nvCxnSpPr>
          <p:spPr>
            <a:xfrm>
              <a:off x="2308093" y="6612734"/>
              <a:ext cx="674596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66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outdoor, city, sign&#10;&#10;Description automatically generated">
            <a:extLst>
              <a:ext uri="{FF2B5EF4-FFF2-40B4-BE49-F238E27FC236}">
                <a16:creationId xmlns:a16="http://schemas.microsoft.com/office/drawing/2014/main" id="{68BF017D-D01C-BF43-9F8E-9DB6D464A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C55976-F72F-3A54-B057-F423944E92BB}"/>
              </a:ext>
            </a:extLst>
          </p:cNvPr>
          <p:cNvSpPr txBox="1"/>
          <p:nvPr/>
        </p:nvSpPr>
        <p:spPr>
          <a:xfrm>
            <a:off x="5561514" y="2500159"/>
            <a:ext cx="64378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172E5D"/>
                </a:solidFill>
                <a:latin typeface="Gill Sans MT"/>
                <a:cs typeface="Calibri"/>
              </a:rPr>
              <a:t>Mapping of exchange programs with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b="1">
                <a:solidFill>
                  <a:srgbClr val="172E5D"/>
                </a:solidFill>
                <a:latin typeface="Gill Sans MT"/>
                <a:cs typeface="Calibri"/>
              </a:rPr>
              <a:t> American universities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b="1">
                <a:solidFill>
                  <a:srgbClr val="172E5D"/>
                </a:solidFill>
                <a:latin typeface="Gill Sans MT"/>
                <a:cs typeface="Calibri"/>
              </a:rPr>
              <a:t>WG2</a:t>
            </a:r>
          </a:p>
        </p:txBody>
      </p:sp>
    </p:spTree>
    <p:extLst>
      <p:ext uri="{BB962C8B-B14F-4D97-AF65-F5344CB8AC3E}">
        <p14:creationId xmlns:p14="http://schemas.microsoft.com/office/powerpoint/2010/main" val="378835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A45FC-5920-638E-E966-DEE5F2FD77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4174" y="982729"/>
            <a:ext cx="10179505" cy="4615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500">
                <a:latin typeface="Gill Sans MT"/>
                <a:cs typeface="Calibri"/>
              </a:rPr>
              <a:t>Table of Content</a:t>
            </a:r>
          </a:p>
          <a:p>
            <a:r>
              <a:rPr lang="en-US" sz="2000">
                <a:latin typeface="Gill Sans MT"/>
                <a:cs typeface="Calibri"/>
              </a:rPr>
              <a:t>Background</a:t>
            </a:r>
            <a:endParaRPr lang="en-US" sz="2000">
              <a:latin typeface="Gill Sans MT"/>
              <a:ea typeface="Calibri"/>
              <a:cs typeface="Calibri"/>
            </a:endParaRPr>
          </a:p>
          <a:p>
            <a:r>
              <a:rPr lang="en-US" sz="2000">
                <a:latin typeface="Gill Sans MT"/>
                <a:cs typeface="Calibri"/>
              </a:rPr>
              <a:t>Categories and definitions</a:t>
            </a:r>
          </a:p>
          <a:p>
            <a:r>
              <a:rPr lang="en-US" sz="2000">
                <a:latin typeface="Gill Sans MT"/>
                <a:cs typeface="Calibri"/>
              </a:rPr>
              <a:t>Distribution of "Exchange type" and "Agreement level"</a:t>
            </a:r>
          </a:p>
          <a:p>
            <a:r>
              <a:rPr lang="en-US" sz="2000">
                <a:latin typeface="Gill Sans MT"/>
                <a:ea typeface="+mn-lt"/>
                <a:cs typeface="+mn-lt"/>
              </a:rPr>
              <a:t>Geographic distribution</a:t>
            </a:r>
          </a:p>
          <a:p>
            <a:r>
              <a:rPr lang="en-US" sz="2000">
                <a:latin typeface="Gill Sans MT"/>
                <a:cs typeface="Calibri"/>
              </a:rPr>
              <a:t>"Financing" and "Balance in exchange" </a:t>
            </a:r>
          </a:p>
          <a:p>
            <a:r>
              <a:rPr lang="en-US" sz="2000">
                <a:solidFill>
                  <a:srgbClr val="000000"/>
                </a:solidFill>
                <a:latin typeface="Gill Sans MT"/>
                <a:cs typeface="Calibri"/>
              </a:rPr>
              <a:t>"Surrounding offers", "Marketing strategy" and "Ambassadors"</a:t>
            </a:r>
          </a:p>
          <a:p>
            <a:r>
              <a:rPr lang="en-US" sz="2000">
                <a:latin typeface="Gill Sans MT"/>
                <a:cs typeface="Calibri"/>
              </a:rPr>
              <a:t>Conclusions</a:t>
            </a:r>
            <a:endParaRPr lang="en-US" sz="2000">
              <a:solidFill>
                <a:srgbClr val="FF0000"/>
              </a:solidFill>
              <a:latin typeface="Gill Sans MT"/>
              <a:cs typeface="Calibri"/>
            </a:endParaRPr>
          </a:p>
          <a:p>
            <a:pPr marL="0" indent="0">
              <a:buNone/>
            </a:pPr>
            <a:endParaRPr lang="en-US">
              <a:latin typeface="Gill Sans MT"/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69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3210C7-1A1B-DA6B-0E35-BB3308DB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156"/>
            <a:ext cx="10515600" cy="4601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500">
                <a:latin typeface="Gill Sans MT"/>
                <a:cs typeface="Calibri" panose="020F0502020204030204"/>
              </a:rPr>
              <a:t>Background</a:t>
            </a:r>
          </a:p>
          <a:p>
            <a:pPr marL="342900" indent="-342900"/>
            <a:endParaRPr lang="en-US" sz="2000">
              <a:latin typeface="Gill Sans MT"/>
              <a:cs typeface="Calibri" panose="020F0502020204030204"/>
            </a:endParaRPr>
          </a:p>
          <a:p>
            <a:pPr marL="342900" indent="-342900"/>
            <a:r>
              <a:rPr lang="en-US" sz="2000">
                <a:latin typeface="Gill Sans MT"/>
                <a:cs typeface="Calibri" panose="020F0502020204030204"/>
              </a:rPr>
              <a:t>SIREUS' second goal aims to strengthen the relationship between Swedish and American universities.</a:t>
            </a:r>
            <a:endParaRPr lang="en-US" sz="2000">
              <a:latin typeface="Calibri" panose="020F0502020204030204"/>
              <a:cs typeface="Calibri" panose="020F0502020204030204"/>
            </a:endParaRPr>
          </a:p>
          <a:p>
            <a:pPr marL="342900" indent="-342900"/>
            <a:endParaRPr lang="en-US" sz="2000">
              <a:latin typeface="Gill Sans MT"/>
              <a:cs typeface="Calibri" panose="020F0502020204030204"/>
            </a:endParaRPr>
          </a:p>
          <a:p>
            <a:pPr marL="342900" indent="-342900"/>
            <a:r>
              <a:rPr lang="en-US" sz="2000">
                <a:latin typeface="Gill Sans MT"/>
                <a:cs typeface="Calibri" panose="020F0502020204030204"/>
              </a:rPr>
              <a:t>In alignment with SIREUS second goal, the Swedish university members were asked to map their exchange program agreements they have with American universities.</a:t>
            </a:r>
            <a:endParaRPr lang="en-US" sz="2000">
              <a:ea typeface="Calibri"/>
              <a:cs typeface="Calibri"/>
            </a:endParaRPr>
          </a:p>
          <a:p>
            <a:pPr marL="342900" indent="-342900"/>
            <a:endParaRPr lang="en-US" sz="2000">
              <a:latin typeface="Gill Sans MT"/>
              <a:cs typeface="Calibri" panose="020F0502020204030204"/>
            </a:endParaRPr>
          </a:p>
          <a:p>
            <a:pPr marL="342900" indent="-342900"/>
            <a:r>
              <a:rPr lang="en-US" sz="2000">
                <a:latin typeface="Gill Sans MT"/>
                <a:cs typeface="Calibri" panose="020F0502020204030204"/>
              </a:rPr>
              <a:t>An excel sheet was distributed and filled out by the Swedish Universities.</a:t>
            </a:r>
          </a:p>
          <a:p>
            <a:pPr marL="342900" indent="-342900"/>
            <a:endParaRPr lang="en-US" sz="2200">
              <a:latin typeface="Gill Sans MT"/>
              <a:cs typeface="Calibri" panose="020F0502020204030204"/>
            </a:endParaRPr>
          </a:p>
          <a:p>
            <a:pPr marL="0" indent="0">
              <a:buNone/>
            </a:pPr>
            <a:endParaRPr lang="en-US" sz="2200">
              <a:latin typeface="Gill Sans M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919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143979-6352-A7DC-C8ED-639FECA550AA}"/>
              </a:ext>
            </a:extLst>
          </p:cNvPr>
          <p:cNvSpPr txBox="1">
            <a:spLocks/>
          </p:cNvSpPr>
          <p:nvPr/>
        </p:nvSpPr>
        <p:spPr>
          <a:xfrm>
            <a:off x="543265" y="731621"/>
            <a:ext cx="5421085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500" kern="1200">
                <a:latin typeface="Gill Sans MT"/>
              </a:rPr>
              <a:t>Categories and definitions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DC3022D6-16CC-D3D9-2A96-702AF0DE2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644" y="1660525"/>
            <a:ext cx="8091312" cy="4541838"/>
          </a:xfrm>
        </p:spPr>
      </p:pic>
    </p:spTree>
    <p:extLst>
      <p:ext uri="{BB962C8B-B14F-4D97-AF65-F5344CB8AC3E}">
        <p14:creationId xmlns:p14="http://schemas.microsoft.com/office/powerpoint/2010/main" val="29251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A36C-8E47-202D-8FA1-3441937BF3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2174" y="1083960"/>
            <a:ext cx="9302927" cy="17408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500" dirty="0">
                <a:latin typeface="Gill Sans MT"/>
              </a:rPr>
              <a:t>"Exchange type" and "Agreement level"</a:t>
            </a:r>
          </a:p>
          <a:p>
            <a:r>
              <a:rPr lang="en-US" sz="2000" dirty="0">
                <a:latin typeface="Gill Sans MT"/>
              </a:rPr>
              <a:t>265 different agreements spread out across 46 states</a:t>
            </a:r>
            <a:endParaRPr lang="en-US" sz="2000" dirty="0">
              <a:latin typeface="Gill Sans MT"/>
              <a:ea typeface="+mn-lt"/>
              <a:cs typeface="+mn-lt"/>
            </a:endParaRPr>
          </a:p>
          <a:p>
            <a:pPr lvl="1"/>
            <a:r>
              <a:rPr lang="en-US" sz="1800" dirty="0">
                <a:latin typeface="Gill Sans MT"/>
                <a:cs typeface="Calibri" panose="020F0502020204030204"/>
              </a:rPr>
              <a:t>Clusters: California, Illinois, Massachusetts, Minnesota, Maryland, and New York</a:t>
            </a:r>
          </a:p>
          <a:p>
            <a:pPr lvl="1"/>
            <a:endParaRPr lang="en-US" sz="2000">
              <a:cs typeface="Calibri" panose="020F0502020204030204"/>
            </a:endParaRPr>
          </a:p>
          <a:p>
            <a:endParaRPr lang="en-US" sz="2000">
              <a:cs typeface="Calibri" panose="020F0502020204030204"/>
            </a:endParaRPr>
          </a:p>
          <a:p>
            <a:pPr lvl="1"/>
            <a:endParaRPr lang="en-US" sz="2000">
              <a:cs typeface="Calibri" panose="020F0502020204030204"/>
            </a:endParaRPr>
          </a:p>
        </p:txBody>
      </p:sp>
      <p:pic>
        <p:nvPicPr>
          <p:cNvPr id="2" name="Picture 3" descr="Chart, sunburst chart&#10;&#10;Description automatically generated">
            <a:extLst>
              <a:ext uri="{FF2B5EF4-FFF2-40B4-BE49-F238E27FC236}">
                <a16:creationId xmlns:a16="http://schemas.microsoft.com/office/drawing/2014/main" id="{89222A16-00D6-8CB2-3890-B803056E5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829540"/>
            <a:ext cx="5373329" cy="3017888"/>
          </a:xfrm>
          <a:prstGeom prst="rect">
            <a:avLst/>
          </a:prstGeom>
        </p:spPr>
      </p:pic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7C19379E-D989-8A96-FF74-CE1F4770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916" y="2473120"/>
            <a:ext cx="6012425" cy="33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6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art&#10;&#10;Description automatically generated">
            <a:extLst>
              <a:ext uri="{FF2B5EF4-FFF2-40B4-BE49-F238E27FC236}">
                <a16:creationId xmlns:a16="http://schemas.microsoft.com/office/drawing/2014/main" id="{5438DFA5-2572-F3E5-48A7-4BC037513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340" y="732366"/>
            <a:ext cx="9751719" cy="54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5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5212F-2104-FD3E-8188-C9263A042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882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>
                <a:latin typeface="Gill Sans MT"/>
                <a:ea typeface="Calibri"/>
                <a:cs typeface="Calibri"/>
              </a:rPr>
              <a:t>"Financing" and "Balance in exchange"  </a:t>
            </a:r>
            <a:endParaRPr lang="en-US" sz="3800">
              <a:latin typeface="Gill Sans MT"/>
              <a:cs typeface="Calibri"/>
            </a:endParaRPr>
          </a:p>
          <a:p>
            <a:pPr marL="457200" indent="-457200"/>
            <a:r>
              <a:rPr lang="en-US" sz="2200">
                <a:latin typeface="Gill Sans MT"/>
                <a:ea typeface="Calibri"/>
                <a:cs typeface="Calibri"/>
              </a:rPr>
              <a:t>Mainly 1-1 exchange with no extra costs </a:t>
            </a:r>
            <a:endParaRPr lang="en-US" sz="1800">
              <a:latin typeface="Gill Sans MT"/>
              <a:ea typeface="Calibri"/>
              <a:cs typeface="Calibri"/>
            </a:endParaRPr>
          </a:p>
          <a:p>
            <a:pPr marL="914400" lvl="1"/>
            <a:r>
              <a:rPr lang="en-US" sz="1900">
                <a:latin typeface="Gill Sans MT"/>
                <a:ea typeface="Calibri"/>
                <a:cs typeface="Calibri"/>
              </a:rPr>
              <a:t>Mandatory student fee and insurance fee was highlighted as extra costs on few occasions </a:t>
            </a:r>
          </a:p>
          <a:p>
            <a:pPr marL="457200" indent="-457200"/>
            <a:endParaRPr lang="en-US" sz="2200">
              <a:latin typeface="Gill Sans MT"/>
              <a:ea typeface="Calibri"/>
              <a:cs typeface="Calibri"/>
            </a:endParaRPr>
          </a:p>
          <a:p>
            <a:pPr marL="457200" indent="-457200"/>
            <a:r>
              <a:rPr lang="en-US" sz="2200">
                <a:latin typeface="Gill Sans MT"/>
                <a:ea typeface="Calibri"/>
                <a:cs typeface="Calibri"/>
              </a:rPr>
              <a:t>Is it the </a:t>
            </a:r>
            <a:r>
              <a:rPr lang="en-US" sz="2200" i="1">
                <a:latin typeface="Gill Sans MT"/>
                <a:ea typeface="Calibri"/>
                <a:cs typeface="Calibri"/>
              </a:rPr>
              <a:t>requirement</a:t>
            </a:r>
            <a:r>
              <a:rPr lang="en-US" sz="2200">
                <a:latin typeface="Gill Sans MT"/>
                <a:ea typeface="Calibri"/>
                <a:cs typeface="Calibri"/>
              </a:rPr>
              <a:t> of balance or the </a:t>
            </a:r>
            <a:r>
              <a:rPr lang="en-US" sz="2200" i="1">
                <a:latin typeface="Gill Sans MT"/>
                <a:ea typeface="Calibri"/>
                <a:cs typeface="Calibri"/>
              </a:rPr>
              <a:t>actual </a:t>
            </a:r>
            <a:r>
              <a:rPr lang="en-US" sz="2200">
                <a:latin typeface="Gill Sans MT"/>
                <a:ea typeface="Calibri"/>
                <a:cs typeface="Calibri"/>
              </a:rPr>
              <a:t>balance that is of interest? </a:t>
            </a:r>
            <a:endParaRPr lang="en-US">
              <a:ea typeface="Calibri"/>
              <a:cs typeface="Calibri"/>
            </a:endParaRPr>
          </a:p>
          <a:p>
            <a:pPr marL="457200" indent="-457200"/>
            <a:r>
              <a:rPr lang="en-US" sz="2200">
                <a:latin typeface="Gill Sans MT"/>
                <a:ea typeface="Calibri"/>
                <a:cs typeface="Calibri"/>
              </a:rPr>
              <a:t>Two types of answers has been identified:  "Balance/Imbalance" and "Requirement/No requirement"</a:t>
            </a:r>
            <a:endParaRPr lang="en-US">
              <a:latin typeface="Calibri" panose="020F0502020204030204"/>
              <a:ea typeface="+mn-lt"/>
              <a:cs typeface="Calibri"/>
            </a:endParaRPr>
          </a:p>
          <a:p>
            <a:pPr marL="914400" lvl="1"/>
            <a:r>
              <a:rPr lang="en-US" sz="1900">
                <a:latin typeface="Gill Sans MT"/>
                <a:ea typeface="+mn-lt"/>
                <a:cs typeface="Calibri"/>
              </a:rPr>
              <a:t>There are also agreements with requirement of balance but with freedom to send more students</a:t>
            </a:r>
            <a:br>
              <a:rPr lang="en-US" sz="1900">
                <a:latin typeface="Gill Sans MT"/>
                <a:ea typeface="+mn-lt"/>
                <a:cs typeface="Calibri"/>
              </a:rPr>
            </a:br>
            <a:endParaRPr lang="en-US" sz="1900">
              <a:latin typeface="Gill Sans MT"/>
              <a:ea typeface="+mn-lt"/>
              <a:cs typeface="Calibri"/>
            </a:endParaRPr>
          </a:p>
          <a:p>
            <a:pPr marL="457200" indent="-457200"/>
            <a:r>
              <a:rPr lang="en-US" sz="2200">
                <a:latin typeface="Gill Sans MT"/>
                <a:ea typeface="+mn-lt"/>
                <a:cs typeface="Calibri"/>
              </a:rPr>
              <a:t>Makes it difficult to know how many agreements that has actual or requirement of balance</a:t>
            </a:r>
          </a:p>
          <a:p>
            <a:pPr marL="457200" indent="-457200"/>
            <a:r>
              <a:rPr lang="en-US" sz="2200">
                <a:latin typeface="Gill Sans MT"/>
                <a:ea typeface="+mn-lt"/>
                <a:cs typeface="Calibri"/>
              </a:rPr>
              <a:t>Do the universities that stated "requirement of balance" have actual balance? </a:t>
            </a:r>
          </a:p>
          <a:p>
            <a:pPr marL="457200" indent="-457200"/>
            <a:r>
              <a:rPr lang="en-US" sz="2200">
                <a:latin typeface="Gill Sans MT"/>
                <a:ea typeface="+mn-lt"/>
                <a:cs typeface="Calibri"/>
              </a:rPr>
              <a:t>Do the universities that stated "actual balance" have a balance requirement?</a:t>
            </a:r>
            <a:endParaRPr lang="en-US" sz="2200">
              <a:latin typeface="Gill Sans MT"/>
              <a:ea typeface="Calibri"/>
              <a:cs typeface="Calibri"/>
            </a:endParaRPr>
          </a:p>
          <a:p>
            <a:pPr marL="457200" indent="-457200"/>
            <a:endParaRPr lang="sv-SE" sz="2200">
              <a:latin typeface="Gill Sans MT"/>
              <a:ea typeface="Calibri"/>
              <a:cs typeface="Calibri"/>
            </a:endParaRPr>
          </a:p>
          <a:p>
            <a:pPr marL="457200" indent="-457200"/>
            <a:endParaRPr lang="sv-SE" sz="2200">
              <a:latin typeface="Gill Sans MT"/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43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C288B6-12AF-E451-6083-4214CA37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038"/>
            <a:ext cx="10515600" cy="35639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500">
                <a:latin typeface="Gill Sans MT"/>
                <a:ea typeface="+mn-lt"/>
                <a:cs typeface="+mn-lt"/>
              </a:rPr>
              <a:t>"Surrounding offers", "Marketing Strategy" </a:t>
            </a:r>
            <a:br>
              <a:rPr lang="en-US" sz="3500">
                <a:latin typeface="Gill Sans MT"/>
                <a:ea typeface="+mn-lt"/>
                <a:cs typeface="+mn-lt"/>
              </a:rPr>
            </a:br>
            <a:r>
              <a:rPr lang="en-US" sz="3500">
                <a:latin typeface="Gill Sans MT"/>
                <a:ea typeface="+mn-lt"/>
                <a:cs typeface="+mn-lt"/>
              </a:rPr>
              <a:t>and "Ambassadors" </a:t>
            </a:r>
            <a:endParaRPr lang="en-US" sz="3500">
              <a:latin typeface="Gill Sans MT"/>
            </a:endParaRPr>
          </a:p>
          <a:p>
            <a:r>
              <a:rPr lang="en-US" sz="2000">
                <a:latin typeface="Gill Sans MT"/>
                <a:ea typeface="+mn-lt"/>
                <a:cs typeface="+mn-lt"/>
              </a:rPr>
              <a:t>"Surrounding offers"</a:t>
            </a:r>
            <a:endParaRPr lang="en-US" sz="2000">
              <a:latin typeface="Gill Sans MT"/>
            </a:endParaRPr>
          </a:p>
          <a:p>
            <a:pPr lvl="1"/>
            <a:r>
              <a:rPr lang="en-US" sz="1800">
                <a:latin typeface="Gill Sans MT"/>
                <a:cs typeface="Calibri"/>
              </a:rPr>
              <a:t>Accommodation guarantee, possibility to apply for scholarship/waiver and collaboration with companies was brought up by three universities. However, over representation of "no specific offer"</a:t>
            </a:r>
          </a:p>
          <a:p>
            <a:r>
              <a:rPr lang="en-US" sz="2000">
                <a:latin typeface="Gill Sans MT"/>
                <a:cs typeface="Calibri"/>
              </a:rPr>
              <a:t>"Marketing strategy"</a:t>
            </a:r>
          </a:p>
          <a:p>
            <a:pPr lvl="1"/>
            <a:r>
              <a:rPr lang="en-US" sz="1800">
                <a:latin typeface="Gill Sans MT"/>
                <a:cs typeface="Calibri"/>
              </a:rPr>
              <a:t>Great variety; digital, informational meetings, faculty visits, student fairs at partner universities</a:t>
            </a:r>
            <a:endParaRPr lang="en-US" sz="1800">
              <a:latin typeface="Gill Sans MT"/>
              <a:ea typeface="+mn-lt"/>
              <a:cs typeface="+mn-lt"/>
            </a:endParaRPr>
          </a:p>
          <a:p>
            <a:pPr lvl="1"/>
            <a:r>
              <a:rPr lang="en-US" sz="1800">
                <a:latin typeface="Gill Sans MT"/>
                <a:cs typeface="Calibri"/>
              </a:rPr>
              <a:t>In which direction is the marketing aimed at? Towards Sweden or USA?</a:t>
            </a:r>
          </a:p>
          <a:p>
            <a:r>
              <a:rPr lang="en-US" sz="2000">
                <a:latin typeface="Gill Sans MT"/>
                <a:cs typeface="Calibri"/>
              </a:rPr>
              <a:t>"Ambassadors"</a:t>
            </a:r>
          </a:p>
          <a:p>
            <a:pPr lvl="1"/>
            <a:r>
              <a:rPr lang="en-US" sz="1800">
                <a:latin typeface="Gill Sans MT"/>
                <a:cs typeface="Calibri"/>
              </a:rPr>
              <a:t>Specific group of ambassadors for exchange programs, ambassadors from specific institutes or designated individual</a:t>
            </a:r>
          </a:p>
        </p:txBody>
      </p:sp>
    </p:spTree>
    <p:extLst>
      <p:ext uri="{BB962C8B-B14F-4D97-AF65-F5344CB8AC3E}">
        <p14:creationId xmlns:p14="http://schemas.microsoft.com/office/powerpoint/2010/main" val="158053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16938-3F47-58E8-7CE7-D154F80E4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9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500">
                <a:latin typeface="Gill Sans MT"/>
                <a:ea typeface="Calibri" panose="020F0502020204030204"/>
                <a:cs typeface="Calibri" panose="020F0502020204030204"/>
              </a:rPr>
              <a:t>Conclusions</a:t>
            </a:r>
            <a:endParaRPr lang="en-US" sz="3500">
              <a:latin typeface="Gill Sans MT"/>
            </a:endParaRPr>
          </a:p>
          <a:p>
            <a:r>
              <a:rPr lang="en-US" sz="2000">
                <a:latin typeface="Gill Sans MT"/>
                <a:ea typeface="Calibri" panose="020F0502020204030204"/>
                <a:cs typeface="Calibri" panose="020F0502020204030204"/>
              </a:rPr>
              <a:t>Small variations within each university while larger variations was identified between universities</a:t>
            </a:r>
            <a:endParaRPr lang="en-US" sz="2000">
              <a:latin typeface="Gill Sans MT"/>
            </a:endParaRPr>
          </a:p>
          <a:p>
            <a:pPr lvl="1"/>
            <a:r>
              <a:rPr lang="en-US" sz="1800">
                <a:latin typeface="Gill Sans MT"/>
                <a:ea typeface="Calibri"/>
                <a:cs typeface="Calibri"/>
              </a:rPr>
              <a:t>This was visible in "exchange type", "ambassadors", "marketing strategy"</a:t>
            </a:r>
          </a:p>
          <a:p>
            <a:pPr lvl="1"/>
            <a:r>
              <a:rPr lang="en-US" sz="1800">
                <a:latin typeface="Gill Sans MT"/>
                <a:ea typeface="Calibri"/>
                <a:cs typeface="Calibri"/>
              </a:rPr>
              <a:t>How does one know what works best?</a:t>
            </a:r>
          </a:p>
          <a:p>
            <a:pPr marL="457200" lvl="1" indent="0">
              <a:buNone/>
            </a:pPr>
            <a:endParaRPr lang="en-US" sz="2000">
              <a:solidFill>
                <a:srgbClr val="FF0000"/>
              </a:solidFill>
              <a:latin typeface="Gill Sans MT"/>
            </a:endParaRPr>
          </a:p>
          <a:p>
            <a:r>
              <a:rPr lang="en-US" sz="2000">
                <a:latin typeface="Gill Sans MT"/>
              </a:rPr>
              <a:t>It varied how each agreement was initiated. For specific details, see the excel sheet </a:t>
            </a:r>
          </a:p>
          <a:p>
            <a:endParaRPr lang="en-US" sz="2000">
              <a:latin typeface="Gill Sans MT"/>
            </a:endParaRPr>
          </a:p>
          <a:p>
            <a:r>
              <a:rPr lang="en-US" sz="2000">
                <a:latin typeface="Gill Sans MT"/>
              </a:rPr>
              <a:t>One university commented that this mapping only covers bilateral agreements</a:t>
            </a:r>
            <a:endParaRPr lang="en-US" sz="2000">
              <a:latin typeface="Gill Sans MT"/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1800">
                <a:latin typeface="Gill Sans MT"/>
              </a:rPr>
              <a:t>Is it necessary to map networks or other "multilateral" agreements?  </a:t>
            </a:r>
          </a:p>
          <a:p>
            <a:pPr lvl="1"/>
            <a:endParaRPr lang="en-US" sz="2000">
              <a:latin typeface="Gill Sans MT"/>
            </a:endParaRPr>
          </a:p>
          <a:p>
            <a:r>
              <a:rPr lang="en-US" sz="2000">
                <a:latin typeface="Gill Sans MT"/>
              </a:rPr>
              <a:t>Where and on what do the universities want to put more effort?</a:t>
            </a:r>
            <a:endParaRPr lang="en-US" sz="2000">
              <a:ea typeface="+mn-lt"/>
              <a:cs typeface="+mn-lt"/>
            </a:endParaRPr>
          </a:p>
          <a:p>
            <a:endParaRPr lang="en-US" sz="2000">
              <a:latin typeface="Gill Sans MT"/>
            </a:endParaRPr>
          </a:p>
          <a:p>
            <a:endParaRPr lang="en-US" sz="2000">
              <a:latin typeface="Gill Sans MT"/>
              <a:ea typeface="Calibri" panose="020F0502020204030204"/>
              <a:cs typeface="Calibri"/>
            </a:endParaRPr>
          </a:p>
          <a:p>
            <a:pPr lvl="1"/>
            <a:endParaRPr lang="en-US" sz="1800">
              <a:latin typeface="Gill Sans MT"/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784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DED7011-0707-4DB4-9F79-0036143A7E58}" vid="{C2B94162-F432-492C-9BA3-3544B5A5A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ad80b9f-b5c0-4b96-b2a9-3b0e52f75f65">
      <UserInfo>
        <DisplayName>SIREUS Research</DisplayName>
        <AccountId>1016</AccountId>
        <AccountType/>
      </UserInfo>
    </SharedWithUsers>
    <lcf76f155ced4ddcb4097134ff3c332f xmlns="dd1a6a48-2a49-48cf-a06a-15f19b7d4c11">
      <Terms xmlns="http://schemas.microsoft.com/office/infopath/2007/PartnerControls"/>
    </lcf76f155ced4ddcb4097134ff3c332f>
    <TaxCatchAll xmlns="aad80b9f-b5c0-4b96-b2a9-3b0e52f75f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616F0497F6544ABB547F432852CAD" ma:contentTypeVersion="16" ma:contentTypeDescription="Create a new document." ma:contentTypeScope="" ma:versionID="82a38aacb1602beeaf472609c52619c0">
  <xsd:schema xmlns:xsd="http://www.w3.org/2001/XMLSchema" xmlns:xs="http://www.w3.org/2001/XMLSchema" xmlns:p="http://schemas.microsoft.com/office/2006/metadata/properties" xmlns:ns2="aad80b9f-b5c0-4b96-b2a9-3b0e52f75f65" xmlns:ns3="dd1a6a48-2a49-48cf-a06a-15f19b7d4c11" targetNamespace="http://schemas.microsoft.com/office/2006/metadata/properties" ma:root="true" ma:fieldsID="75fe03948aaecf78fa03df387b2f759c" ns2:_="" ns3:_="">
    <xsd:import namespace="aad80b9f-b5c0-4b96-b2a9-3b0e52f75f65"/>
    <xsd:import namespace="dd1a6a48-2a49-48cf-a06a-15f19b7d4c1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80b9f-b5c0-4b96-b2a9-3b0e52f75f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d2145f5-bbe4-4f91-a835-726bb6241002}" ma:internalName="TaxCatchAll" ma:showField="CatchAllData" ma:web="aad80b9f-b5c0-4b96-b2a9-3b0e52f75f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a6a48-2a49-48cf-a06a-15f19b7d4c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0c5145a-67b6-4be8-aea5-183f833123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8705E9-CE6B-423D-B54C-7F203A786DC4}">
  <ds:schemaRefs>
    <ds:schemaRef ds:uri="aad80b9f-b5c0-4b96-b2a9-3b0e52f75f65"/>
    <ds:schemaRef ds:uri="dd1a6a48-2a49-48cf-a06a-15f19b7d4c1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9703A1-904C-4DEF-9E73-72385B47A8E3}">
  <ds:schemaRefs>
    <ds:schemaRef ds:uri="aad80b9f-b5c0-4b96-b2a9-3b0e52f75f65"/>
    <ds:schemaRef ds:uri="dd1a6a48-2a49-48cf-a06a-15f19b7d4c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E81546-D941-405D-80BD-4BA15FF3ED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39</cp:revision>
  <dcterms:created xsi:type="dcterms:W3CDTF">2022-09-13T20:13:37Z</dcterms:created>
  <dcterms:modified xsi:type="dcterms:W3CDTF">2023-01-20T21:50:24Z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0x010100B15616F0497F6544ABB547F432852CAD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