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8" r:id="rId6"/>
    <p:sldId id="262" r:id="rId7"/>
    <p:sldId id="261" r:id="rId8"/>
    <p:sldId id="260" r:id="rId9"/>
    <p:sldId id="263" r:id="rId10"/>
    <p:sldId id="266" r:id="rId11"/>
    <p:sldId id="265" r:id="rId12"/>
    <p:sldId id="264" r:id="rId13"/>
    <p:sldId id="268" r:id="rId14"/>
    <p:sldId id="269" r:id="rId15"/>
    <p:sldId id="267"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559"/>
    <a:srgbClr val="E23940"/>
    <a:srgbClr val="16326A"/>
    <a:srgbClr val="1A286A"/>
    <a:srgbClr val="121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F3AE7-D899-4FF8-ACD7-1BB43455D7E1}" v="43" dt="2021-02-02T18:44:54.058"/>
    <p1510:client id="{C82CBB84-7AD5-14B7-11F1-88668ABB4A6E}" v="14" dt="2022-05-16T19:24:57.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1"/>
    <p:restoredTop sz="87673" autoAdjust="0"/>
  </p:normalViewPr>
  <p:slideViewPr>
    <p:cSldViewPr snapToGrid="0">
      <p:cViewPr varScale="1">
        <p:scale>
          <a:sx n="75" d="100"/>
          <a:sy n="75" d="100"/>
        </p:scale>
        <p:origin x="102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BB83D-52ED-3449-A53F-489CF580CB76}"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AF74F-458B-704D-8376-A1266C35D251}" type="slidenum">
              <a:rPr lang="en-US" smtClean="0"/>
              <a:t>‹#›</a:t>
            </a:fld>
            <a:endParaRPr lang="en-US"/>
          </a:p>
        </p:txBody>
      </p:sp>
    </p:spTree>
    <p:extLst>
      <p:ext uri="{BB962C8B-B14F-4D97-AF65-F5344CB8AC3E}">
        <p14:creationId xmlns:p14="http://schemas.microsoft.com/office/powerpoint/2010/main" val="41869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str.gov/trade-agreements/free-trade-agreemen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United States offers the largest consumer market on earth with a GDP of $20 trillion and 325 million people. Household spending is the highest in the world, accounting for nearly a third of global household consumption. At the same time, free trade agreements with </a:t>
            </a:r>
            <a:r>
              <a:rPr lang="en-US" dirty="0">
                <a:hlinkClick r:id="rId3"/>
              </a:rPr>
              <a:t>20 other countries</a:t>
            </a:r>
            <a:r>
              <a:rPr lang="en-US" dirty="0"/>
              <a:t> provide enhanced access to hundreds of millions of additional consumers – and the United States continues to work with companies to increase opportunities for U.S. exporters.</a:t>
            </a:r>
          </a:p>
          <a:p>
            <a:pPr eaLnBrk="1" hangingPunct="1">
              <a:spcBef>
                <a:spcPct val="0"/>
              </a:spcBef>
            </a:pPr>
            <a:endParaRPr lang="en-US" dirty="0"/>
          </a:p>
          <a:p>
            <a:pPr eaLnBrk="1" hangingPunct="1">
              <a:spcBef>
                <a:spcPct val="0"/>
              </a:spcBef>
            </a:pPr>
            <a:r>
              <a:rPr lang="en-US" dirty="0"/>
              <a:t>The United States is a recognized leader in research and development (R&amp;D), and registers more international patents than any other country. Today’s innovators are safeguarded by a robust intellectual property protection framework, while the innovators of tomorrow are nurtured at leading universities and incubators across the nation. Companies of all sizes help make innovation in the United States a global enterprise, benefiting from – and contributing to – a flourishing ecosystem for invention and inspiration.  </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Sweden is one of the most innovative countries in the world. A number of international indexes (such as Global Innovation Index, Global Creativity Index and Innovation Capacity Index) measure the ability of countries to foster innovation, and Sweden is usually found at the top. Sweden also has </a:t>
            </a:r>
            <a:r>
              <a:rPr lang="en-GB" dirty="0">
                <a:latin typeface="Calibri" charset="0"/>
              </a:rPr>
              <a:t>the third most registered number of patents per capita in the world.</a:t>
            </a:r>
          </a:p>
          <a:p>
            <a:pPr eaLnBrk="1" hangingPunct="1">
              <a:spcBef>
                <a:spcPct val="0"/>
              </a:spcBef>
            </a:pPr>
            <a:endParaRPr lang="en-GB"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Nearly four per cent of Sweden’s GDP goes towards research and development – one of the highest rates in the world.</a:t>
            </a:r>
            <a:r>
              <a:rPr lang="en-GB" dirty="0">
                <a:latin typeface="Calibri" charset="0"/>
              </a:rPr>
              <a:t> It is part of </a:t>
            </a:r>
            <a:r>
              <a:rPr lang="en-US" dirty="0">
                <a:latin typeface="Calibri" charset="0"/>
              </a:rPr>
              <a:t>Sweden’s successful effort to be one of the world’s most innovative and research-intensive nations. </a:t>
            </a:r>
          </a:p>
          <a:p>
            <a:pPr eaLnBrk="1" hangingPunct="1">
              <a:spcBef>
                <a:spcPct val="0"/>
              </a:spcBef>
            </a:pPr>
            <a:endParaRPr lang="en-US" dirty="0">
              <a:latin typeface="Calibri" charset="0"/>
            </a:endParaRPr>
          </a:p>
          <a:p>
            <a:pPr eaLnBrk="1" hangingPunct="1">
              <a:spcBef>
                <a:spcPct val="0"/>
              </a:spcBef>
            </a:pPr>
            <a:r>
              <a:rPr lang="en-US" dirty="0">
                <a:latin typeface="Calibri" charset="0"/>
              </a:rPr>
              <a:t>Sweden invests heavily in research, encourages independent thinking and is open to new influences. Other factors that contribute to this innovative spirit include schools that encourage creativity, and a society steeped in strong beliefs in cooperation, equality and diversity. </a:t>
            </a:r>
          </a:p>
          <a:p>
            <a:pPr eaLnBrk="1" hangingPunct="1">
              <a:spcBef>
                <a:spcPct val="0"/>
              </a:spcBef>
            </a:pPr>
            <a:endParaRPr lang="en-US" dirty="0">
              <a:latin typeface="Calibri" charset="0"/>
            </a:endParaRPr>
          </a:p>
          <a:p>
            <a:pPr eaLnBrk="1" hangingPunct="1">
              <a:spcBef>
                <a:spcPct val="0"/>
              </a:spcBef>
            </a:pPr>
            <a:r>
              <a:rPr lang="en-US" dirty="0">
                <a:latin typeface="Calibri" charset="0"/>
              </a:rPr>
              <a:t>Sweden’s strong innovative culture is made possible due to</a:t>
            </a:r>
            <a:r>
              <a:rPr lang="en-US" baseline="0" dirty="0">
                <a:latin typeface="Calibri" charset="0"/>
              </a:rPr>
              <a:t> factors</a:t>
            </a:r>
            <a:r>
              <a:rPr lang="en-US" dirty="0">
                <a:latin typeface="Calibri" charset="0"/>
              </a:rPr>
              <a:t> such as economic stability, security, freedom of expression, tolerance and transparency. The inventors of dynamite (Alfred Nobel!), the pacemaker and ball bearings set the stage for contemporary inventors. An innovative spirit is a part of the Swedish sense of self. </a:t>
            </a:r>
          </a:p>
          <a:p>
            <a:pPr eaLnBrk="1" hangingPunct="1">
              <a:spcBef>
                <a:spcPct val="0"/>
              </a:spcBef>
            </a:pPr>
            <a:endParaRPr lang="sv-SE" dirty="0">
              <a:latin typeface="Calibri" charset="0"/>
            </a:endParaRPr>
          </a:p>
          <a:p>
            <a:pPr eaLnBrk="1" hangingPunct="1">
              <a:spcBef>
                <a:spcPct val="0"/>
              </a:spcBef>
            </a:pPr>
            <a:r>
              <a:rPr lang="en-US" dirty="0">
                <a:latin typeface="Calibri" charset="0"/>
              </a:rPr>
              <a:t>Many old Swedish brands have managed to reinvent themselves and stay in tune with modern developments and technological progress. Sweden, with its excellence in sustainability and egalitarian methods, is also able to provide a bounty of solutions to an ever-increasing urgency to fight poverty, provide clean water and stop environmental destruction on a global scale. </a:t>
            </a:r>
          </a:p>
          <a:p>
            <a:pPr eaLnBrk="1" hangingPunct="1">
              <a:spcBef>
                <a:spcPct val="0"/>
              </a:spcBef>
            </a:pPr>
            <a:endParaRPr lang="en-US" dirty="0">
              <a:latin typeface="Calibri" charset="0"/>
            </a:endParaRPr>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2</a:t>
            </a:fld>
            <a:endParaRPr lang="en-US"/>
          </a:p>
        </p:txBody>
      </p:sp>
    </p:spTree>
    <p:extLst>
      <p:ext uri="{BB962C8B-B14F-4D97-AF65-F5344CB8AC3E}">
        <p14:creationId xmlns:p14="http://schemas.microsoft.com/office/powerpoint/2010/main" val="34644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print and digital channels have a unique reach to an influential and active audience. Share the story of your brand in our channels which can be tailored to your specific communications goals.</a:t>
            </a:r>
          </a:p>
          <a:p>
            <a:endParaRPr lang="en-US" dirty="0"/>
          </a:p>
          <a:p>
            <a:r>
              <a:rPr lang="en-US" dirty="0"/>
              <a:t>Get valuable digital exposure to our network though a featured article in our monthly newsletter, </a:t>
            </a:r>
            <a:r>
              <a:rPr lang="en-US" dirty="0" err="1"/>
              <a:t>eCurrents</a:t>
            </a:r>
            <a:r>
              <a:rPr lang="en-US" dirty="0"/>
              <a:t>, distributed through our mailing list with 8,000 subscribers, published on our website and across all our social media channels with a total of 6,300 unique followers</a:t>
            </a:r>
          </a:p>
          <a:p>
            <a:endParaRPr lang="en-US" dirty="0"/>
          </a:p>
          <a:p>
            <a:r>
              <a:rPr lang="en-US" dirty="0"/>
              <a:t>We feature our members across all our social media channels – Facebook, LinkedIn, Instagram, Twitter, and YouTube – where we have a uniquely influential following, and a total of 6,300 followers</a:t>
            </a:r>
          </a:p>
          <a:p>
            <a:endParaRPr lang="en-US" dirty="0"/>
          </a:p>
          <a:p>
            <a:r>
              <a:rPr lang="en-US" dirty="0"/>
              <a:t>We work with a number of Swedish and American media outlets </a:t>
            </a:r>
          </a:p>
          <a:p>
            <a:endParaRPr lang="en-US" dirty="0"/>
          </a:p>
          <a:p>
            <a:r>
              <a:rPr lang="en-US" dirty="0" err="1"/>
              <a:t>Sveriges</a:t>
            </a:r>
            <a:r>
              <a:rPr lang="en-US" dirty="0"/>
              <a:t> radio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Times, </a:t>
            </a:r>
          </a:p>
        </p:txBody>
      </p:sp>
      <p:sp>
        <p:nvSpPr>
          <p:cNvPr id="4" name="Slide Number Placeholder 3"/>
          <p:cNvSpPr>
            <a:spLocks noGrp="1"/>
          </p:cNvSpPr>
          <p:nvPr>
            <p:ph type="sldNum" sz="quarter" idx="5"/>
          </p:nvPr>
        </p:nvSpPr>
        <p:spPr/>
        <p:txBody>
          <a:bodyPr/>
          <a:lstStyle/>
          <a:p>
            <a:fld id="{EAFAF74F-458B-704D-8376-A1266C35D251}" type="slidenum">
              <a:rPr lang="en-US" smtClean="0"/>
              <a:t>11</a:t>
            </a:fld>
            <a:endParaRPr lang="en-US"/>
          </a:p>
        </p:txBody>
      </p:sp>
    </p:spTree>
    <p:extLst>
      <p:ext uri="{BB962C8B-B14F-4D97-AF65-F5344CB8AC3E}">
        <p14:creationId xmlns:p14="http://schemas.microsoft.com/office/powerpoint/2010/main" val="206342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print and digital channels have a unique reach to an influential and active audience. Share the story of your brand in our channels which can be tailored to your specific communications goals.</a:t>
            </a:r>
          </a:p>
          <a:p>
            <a:endParaRPr lang="en-US" dirty="0"/>
          </a:p>
          <a:p>
            <a:r>
              <a:rPr lang="en-US" dirty="0"/>
              <a:t>Get valuable digital exposure to our network though a featured article in our monthly newsletter, </a:t>
            </a:r>
            <a:r>
              <a:rPr lang="en-US" dirty="0" err="1"/>
              <a:t>eCurrents</a:t>
            </a:r>
            <a:r>
              <a:rPr lang="en-US" dirty="0"/>
              <a:t>, distributed through our mailing list with 8,000 subscribers, published on our website and across all our social media channels with a total of 6,300 unique followers</a:t>
            </a:r>
          </a:p>
          <a:p>
            <a:endParaRPr lang="en-US" dirty="0"/>
          </a:p>
          <a:p>
            <a:r>
              <a:rPr lang="en-US" dirty="0"/>
              <a:t>We feature our members across all our social media channels – Facebook, LinkedIn, Instagram, Twitter, and YouTube – where we have a uniquely influential following, and a total of 6,300 followers</a:t>
            </a:r>
          </a:p>
          <a:p>
            <a:endParaRPr lang="en-US" dirty="0"/>
          </a:p>
          <a:p>
            <a:r>
              <a:rPr lang="en-US" dirty="0"/>
              <a:t>We work with a number of Swedish and American media outlets </a:t>
            </a:r>
          </a:p>
          <a:p>
            <a:endParaRPr lang="en-US" dirty="0"/>
          </a:p>
          <a:p>
            <a:r>
              <a:rPr lang="en-US" dirty="0" err="1"/>
              <a:t>Sveriges</a:t>
            </a:r>
            <a:r>
              <a:rPr lang="en-US" dirty="0"/>
              <a:t> radio</a:t>
            </a:r>
          </a:p>
          <a:p>
            <a:endParaRPr lang="en-US" dirty="0"/>
          </a:p>
          <a:p>
            <a:r>
              <a:rPr lang="en-US" dirty="0"/>
              <a:t>Financial Times, Fox News </a:t>
            </a:r>
          </a:p>
        </p:txBody>
      </p:sp>
      <p:sp>
        <p:nvSpPr>
          <p:cNvPr id="4" name="Slide Number Placeholder 3"/>
          <p:cNvSpPr>
            <a:spLocks noGrp="1"/>
          </p:cNvSpPr>
          <p:nvPr>
            <p:ph type="sldNum" sz="quarter" idx="5"/>
          </p:nvPr>
        </p:nvSpPr>
        <p:spPr/>
        <p:txBody>
          <a:bodyPr/>
          <a:lstStyle/>
          <a:p>
            <a:fld id="{EAFAF74F-458B-704D-8376-A1266C35D251}" type="slidenum">
              <a:rPr lang="en-US" smtClean="0"/>
              <a:t>12</a:t>
            </a:fld>
            <a:endParaRPr lang="en-US"/>
          </a:p>
        </p:txBody>
      </p:sp>
    </p:spTree>
    <p:extLst>
      <p:ext uri="{BB962C8B-B14F-4D97-AF65-F5344CB8AC3E}">
        <p14:creationId xmlns:p14="http://schemas.microsoft.com/office/powerpoint/2010/main" val="232339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3</a:t>
            </a:fld>
            <a:endParaRPr lang="en-US"/>
          </a:p>
        </p:txBody>
      </p:sp>
    </p:spTree>
    <p:extLst>
      <p:ext uri="{BB962C8B-B14F-4D97-AF65-F5344CB8AC3E}">
        <p14:creationId xmlns:p14="http://schemas.microsoft.com/office/powerpoint/2010/main" val="89325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membership in SACC-USA brings many advantages. In addition to tangible ones such as assistance with visitation programs and contacts at the local level as well as employee knowledge exchange, there are many intangible benefits associated with being part of a network that promotes Swedish-American trade relations and showcases Sweden as a technologically advanced country that values innovation and sustainability.</a:t>
            </a:r>
          </a:p>
          <a:p>
            <a:endParaRPr lang="en-US" dirty="0"/>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4</a:t>
            </a:fld>
            <a:endParaRPr lang="en-US"/>
          </a:p>
        </p:txBody>
      </p:sp>
    </p:spTree>
    <p:extLst>
      <p:ext uri="{BB962C8B-B14F-4D97-AF65-F5344CB8AC3E}">
        <p14:creationId xmlns:p14="http://schemas.microsoft.com/office/powerpoint/2010/main" val="256263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valuable network consists of members in Sweden and the U.S.; it is an exciting mix of entrepreneurs and businesspeople, venture capitalists, economic developers, political leaders, individual members, universities, start-ups, and world leading corporate and business members. </a:t>
            </a:r>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5</a:t>
            </a:fld>
            <a:endParaRPr lang="en-US"/>
          </a:p>
        </p:txBody>
      </p:sp>
    </p:spTree>
    <p:extLst>
      <p:ext uri="{BB962C8B-B14F-4D97-AF65-F5344CB8AC3E}">
        <p14:creationId xmlns:p14="http://schemas.microsoft.com/office/powerpoint/2010/main" val="194845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Speaking engagements are another form of content marketing. Share how your company have influenced the US with Swedish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Attending any of our 300 events across the country is an easy way to meet the </a:t>
            </a:r>
            <a:r>
              <a:rPr lang="en-US" sz="1200" b="1" dirty="0">
                <a:solidFill>
                  <a:srgbClr val="E23940"/>
                </a:solidFill>
              </a:rPr>
              <a:t>top executives, experts, and pundits</a:t>
            </a:r>
            <a:r>
              <a:rPr lang="en-US" sz="1200" dirty="0"/>
              <a:t> in our network. Let us know beforehand who you are particularly interested in meeting with and we will make initial introduction and assist with necessary follow ups after the event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6</a:t>
            </a:fld>
            <a:endParaRPr lang="en-US"/>
          </a:p>
        </p:txBody>
      </p:sp>
    </p:spTree>
    <p:extLst>
      <p:ext uri="{BB962C8B-B14F-4D97-AF65-F5344CB8AC3E}">
        <p14:creationId xmlns:p14="http://schemas.microsoft.com/office/powerpoint/2010/main" val="211076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Sweden’s new export and investment strategy focuses on five strategic goals. The ability to attract foreign investment, talent and visitors is one of those goals. SACC-USA’s </a:t>
            </a:r>
            <a:r>
              <a:rPr lang="en-US" sz="1200" b="1" kern="1200" dirty="0">
                <a:solidFill>
                  <a:schemeClr val="tx1"/>
                </a:solidFill>
                <a:effectLst/>
                <a:latin typeface="+mn-lt"/>
                <a:ea typeface="+mn-ea"/>
                <a:cs typeface="+mn-cs"/>
              </a:rPr>
              <a:t>bilateral talent mobility program</a:t>
            </a:r>
            <a:r>
              <a:rPr lang="en-US" sz="1200" kern="1200" dirty="0">
                <a:solidFill>
                  <a:schemeClr val="tx1"/>
                </a:solidFill>
                <a:effectLst/>
                <a:latin typeface="+mn-lt"/>
                <a:ea typeface="+mn-ea"/>
                <a:cs typeface="+mn-cs"/>
              </a:rPr>
              <a:t> provides concrete tools for implementing talent mobility between Sweden and the U.S. by offering J-1 visa service for Swedes going to the U.S. for practical training and facilitating the Swedish work permit for training through our new program U.S. Talent to Sweden. Having young people engaged in studies and knowledge exchange in both directions between our two countries raises Sweden’s image as a destination for study, research and work. With a membership in SACC-USA, you contribute to SACC-USA’s ability to </a:t>
            </a:r>
            <a:r>
              <a:rPr lang="en-US" sz="1200" b="1" kern="1200" dirty="0">
                <a:solidFill>
                  <a:schemeClr val="tx1"/>
                </a:solidFill>
                <a:effectLst/>
                <a:latin typeface="+mn-lt"/>
                <a:ea typeface="+mn-ea"/>
                <a:cs typeface="+mn-cs"/>
              </a:rPr>
              <a:t>promote Swedish higher education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Ny </a:t>
            </a:r>
            <a:r>
              <a:rPr lang="en-US" sz="1200" b="1" kern="1200" dirty="0" err="1">
                <a:solidFill>
                  <a:schemeClr val="tx1"/>
                </a:solidFill>
                <a:effectLst/>
                <a:latin typeface="+mn-lt"/>
                <a:ea typeface="+mn-ea"/>
                <a:cs typeface="+mn-cs"/>
              </a:rPr>
              <a:t>bild</a:t>
            </a:r>
            <a:r>
              <a:rPr lang="en-US" sz="1200" b="1" kern="1200" dirty="0">
                <a:solidFill>
                  <a:schemeClr val="tx1"/>
                </a:solidFill>
                <a:effectLst/>
                <a:latin typeface="+mn-lt"/>
                <a:ea typeface="+mn-ea"/>
                <a:cs typeface="+mn-cs"/>
              </a:rPr>
              <a:t> med SACC AMCHAM </a:t>
            </a:r>
            <a:r>
              <a:rPr lang="en-US" sz="1200" b="1" kern="1200" dirty="0" err="1">
                <a:solidFill>
                  <a:schemeClr val="tx1"/>
                </a:solidFill>
                <a:effectLst/>
                <a:latin typeface="+mn-lt"/>
                <a:ea typeface="+mn-ea"/>
                <a:cs typeface="+mn-cs"/>
              </a:rPr>
              <a:t>och</a:t>
            </a:r>
            <a:r>
              <a:rPr lang="en-US" sz="1200" b="1" kern="1200" dirty="0">
                <a:solidFill>
                  <a:schemeClr val="tx1"/>
                </a:solidFill>
                <a:effectLst/>
                <a:latin typeface="+mn-lt"/>
                <a:ea typeface="+mn-ea"/>
                <a:cs typeface="+mn-cs"/>
              </a:rPr>
              <a:t> 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 excellent resource to attract talent to your </a:t>
            </a:r>
            <a:r>
              <a:rPr lang="en-US" sz="1200" b="1" kern="1200" dirty="0" err="1">
                <a:solidFill>
                  <a:schemeClr val="tx1"/>
                </a:solidFill>
                <a:effectLst/>
                <a:latin typeface="+mn-lt"/>
                <a:ea typeface="+mn-ea"/>
                <a:cs typeface="+mn-cs"/>
              </a:rPr>
              <a:t>companie</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7</a:t>
            </a:fld>
            <a:endParaRPr lang="en-US"/>
          </a:p>
        </p:txBody>
      </p:sp>
    </p:spTree>
    <p:extLst>
      <p:ext uri="{BB962C8B-B14F-4D97-AF65-F5344CB8AC3E}">
        <p14:creationId xmlns:p14="http://schemas.microsoft.com/office/powerpoint/2010/main" val="22623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8</a:t>
            </a:fld>
            <a:endParaRPr lang="en-US"/>
          </a:p>
        </p:txBody>
      </p:sp>
    </p:spTree>
    <p:extLst>
      <p:ext uri="{BB962C8B-B14F-4D97-AF65-F5344CB8AC3E}">
        <p14:creationId xmlns:p14="http://schemas.microsoft.com/office/powerpoint/2010/main" val="219566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visiting programs and speaking engagements</a:t>
            </a:r>
            <a:r>
              <a:rPr lang="en-US" dirty="0"/>
              <a:t> </a:t>
            </a:r>
          </a:p>
          <a:p>
            <a:pPr lvl="1"/>
            <a:r>
              <a:rPr lang="en-US" dirty="0"/>
              <a:t>All our 20 chambers are well connected locally and can help company leaders and employees with business contacts as you explore the U.S. market</a:t>
            </a:r>
          </a:p>
          <a:p>
            <a:r>
              <a:rPr lang="en-US" b="1" dirty="0"/>
              <a:t>tailored trade delegations, </a:t>
            </a:r>
            <a:r>
              <a:rPr lang="en-US" dirty="0"/>
              <a:t>targeted to your specific needs and preferences </a:t>
            </a:r>
          </a:p>
          <a:p>
            <a:pPr lvl="1"/>
            <a:r>
              <a:rPr lang="en-US" dirty="0"/>
              <a:t>Through our vast chamber network and close connections to the Swedish Embassy and its big Consulate network, we are able to leverage our strong local knowledge and network </a:t>
            </a:r>
          </a:p>
          <a:p>
            <a:pPr marL="0" indent="0">
              <a:lnSpc>
                <a:spcPct val="100000"/>
              </a:lnSpc>
              <a:buNone/>
            </a:pPr>
            <a:r>
              <a:rPr lang="en-US" sz="1200" dirty="0"/>
              <a:t>Thanks to our vast regional chamber network, we leverage our strong local knowledge and networks to tailor Trade and Business Delegations to your company’s needs and objectives, making the most of your trip to the US. </a:t>
            </a:r>
          </a:p>
          <a:p>
            <a:pPr marL="0" indent="0">
              <a:lnSpc>
                <a:spcPct val="100000"/>
              </a:lnSpc>
              <a:buNone/>
            </a:pPr>
            <a:r>
              <a:rPr lang="en-US" sz="1200" dirty="0"/>
              <a:t>Our Trade and Business Delegation offer is designed for Swedish organizations to explore the US market, gain valuable knowledge and business connections. </a:t>
            </a:r>
          </a:p>
          <a:p>
            <a:pPr marL="0" indent="0">
              <a:lnSpc>
                <a:spcPct val="100000"/>
              </a:lnSpc>
              <a:buNone/>
            </a:pPr>
            <a:r>
              <a:rPr lang="en-US" sz="1200" dirty="0"/>
              <a:t>Save time and resources by letting us secure meetings with the right connections for your company, including industry experts, potential partners, investors, distributors, and incubators. </a:t>
            </a:r>
          </a:p>
          <a:p>
            <a:endParaRPr lang="en-US" sz="1200" b="0" kern="1200" dirty="0">
              <a:solidFill>
                <a:schemeClr val="tx1"/>
              </a:solidFill>
              <a:effectLst/>
              <a:latin typeface="+mn-lt"/>
              <a:ea typeface="+mn-ea"/>
              <a:cs typeface="+mn-cs"/>
            </a:endParaRPr>
          </a:p>
          <a:p>
            <a:r>
              <a:rPr lang="en-US" dirty="0"/>
              <a:t>COMPANY VISITS &amp; B2B MATCHMAKING </a:t>
            </a:r>
          </a:p>
          <a:p>
            <a:pPr lvl="1"/>
            <a:r>
              <a:rPr lang="en-US" dirty="0"/>
              <a:t>Thanks to our well-established network in the US, we can introduce you to top-level executives at U.S. headquarters. Meet with industry experts and learn from those who are already established to accelerate your potential on the US market.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INVESTORS, ACCELERATORS &amp; INCUBATORS </a:t>
            </a:r>
            <a:endParaRPr lang="en-US" dirty="0"/>
          </a:p>
          <a:p>
            <a:r>
              <a:rPr lang="en-US" sz="1200" b="0" kern="1200" dirty="0">
                <a:solidFill>
                  <a:schemeClr val="tx1"/>
                </a:solidFill>
                <a:effectLst/>
                <a:latin typeface="+mn-lt"/>
                <a:ea typeface="+mn-ea"/>
                <a:cs typeface="+mn-cs"/>
              </a:rPr>
              <a:t>Thanks to our nationwide network we are well-equipped to match you with the right investors and get you in contact with the accelerators and incubators best suited for your objectives. </a:t>
            </a:r>
            <a:endParaRPr lang="en-US" dirty="0"/>
          </a:p>
          <a:p>
            <a:endParaRPr lang="en-US" dirty="0"/>
          </a:p>
          <a:p>
            <a:r>
              <a:rPr lang="en-US" sz="1200" b="0" kern="1200" dirty="0">
                <a:solidFill>
                  <a:schemeClr val="tx1"/>
                </a:solidFill>
                <a:effectLst/>
                <a:latin typeface="+mn-lt"/>
                <a:ea typeface="+mn-ea"/>
                <a:cs typeface="+mn-cs"/>
              </a:rPr>
              <a:t>THINK TANKS &amp; UNIVERSITIES </a:t>
            </a:r>
            <a:endParaRPr lang="en-US" dirty="0"/>
          </a:p>
          <a:p>
            <a:r>
              <a:rPr lang="en-US" sz="1200" b="0" kern="1200" dirty="0">
                <a:solidFill>
                  <a:schemeClr val="tx1"/>
                </a:solidFill>
                <a:effectLst/>
                <a:latin typeface="+mn-lt"/>
                <a:ea typeface="+mn-ea"/>
                <a:cs typeface="+mn-cs"/>
              </a:rPr>
              <a:t>Some of the world’s best universities, think tanks, and research centers are located in the US. Use meetings with top universities and think tanks as a way to gather inspiration and generate new ideas. Let us help you secure meetings that will give you access to the latest in research. </a:t>
            </a:r>
            <a:endParaRPr lang="en-US" dirty="0"/>
          </a:p>
          <a:p>
            <a:endParaRPr lang="en-US" dirty="0"/>
          </a:p>
          <a:p>
            <a:r>
              <a:rPr lang="en-US" sz="1200" b="0" kern="1200" dirty="0">
                <a:solidFill>
                  <a:schemeClr val="tx1"/>
                </a:solidFill>
                <a:effectLst/>
                <a:latin typeface="+mn-lt"/>
                <a:ea typeface="+mn-ea"/>
                <a:cs typeface="+mn-cs"/>
              </a:rPr>
              <a:t>LOBBYING &amp; POLITICS </a:t>
            </a:r>
            <a:endParaRPr lang="en-US" dirty="0"/>
          </a:p>
          <a:p>
            <a:r>
              <a:rPr lang="en-US" sz="1200" b="0" kern="1200" dirty="0">
                <a:solidFill>
                  <a:schemeClr val="tx1"/>
                </a:solidFill>
                <a:effectLst/>
                <a:latin typeface="+mn-lt"/>
                <a:ea typeface="+mn-ea"/>
                <a:cs typeface="+mn-cs"/>
              </a:rPr>
              <a:t>Through our regional and local presence we can arrange meetings with top lobby- </a:t>
            </a:r>
            <a:r>
              <a:rPr lang="en-US" sz="1200" b="0" kern="1200" dirty="0" err="1">
                <a:solidFill>
                  <a:schemeClr val="tx1"/>
                </a:solidFill>
                <a:effectLst/>
                <a:latin typeface="+mn-lt"/>
                <a:ea typeface="+mn-ea"/>
                <a:cs typeface="+mn-cs"/>
              </a:rPr>
              <a:t>ists</a:t>
            </a:r>
            <a:r>
              <a:rPr lang="en-US" sz="1200" b="0" kern="1200" dirty="0">
                <a:solidFill>
                  <a:schemeClr val="tx1"/>
                </a:solidFill>
                <a:effectLst/>
                <a:latin typeface="+mn-lt"/>
                <a:ea typeface="+mn-ea"/>
                <a:cs typeface="+mn-cs"/>
              </a:rPr>
              <a:t> who can guide you in navigating US policies, laws and regulations in your industry. Get access to the people who can help you educate lawmakers and elevate your issues to the next level. </a:t>
            </a:r>
            <a:endParaRPr lang="en-US" dirty="0"/>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9</a:t>
            </a:fld>
            <a:endParaRPr lang="en-US"/>
          </a:p>
        </p:txBody>
      </p:sp>
    </p:spTree>
    <p:extLst>
      <p:ext uri="{BB962C8B-B14F-4D97-AF65-F5344CB8AC3E}">
        <p14:creationId xmlns:p14="http://schemas.microsoft.com/office/powerpoint/2010/main" val="410742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Speaking engagements are another form of content marketing. Share how your company have influenced the US with Swedish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Attending any of our 300 events across the country is an easy way to meet the </a:t>
            </a:r>
            <a:r>
              <a:rPr lang="en-US" sz="1200" b="1" dirty="0">
                <a:solidFill>
                  <a:srgbClr val="E23940"/>
                </a:solidFill>
              </a:rPr>
              <a:t>top executives, experts, and pundits</a:t>
            </a:r>
            <a:r>
              <a:rPr lang="en-US" sz="1200" dirty="0"/>
              <a:t> in our network. Let us know beforehand who you are particularly interested in meeting with and we will make initial introduction and assist with necessary follow ups after the event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FAF74F-458B-704D-8376-A1266C35D251}" type="slidenum">
              <a:rPr lang="en-US" smtClean="0"/>
              <a:t>10</a:t>
            </a:fld>
            <a:endParaRPr lang="en-US"/>
          </a:p>
        </p:txBody>
      </p:sp>
    </p:spTree>
    <p:extLst>
      <p:ext uri="{BB962C8B-B14F-4D97-AF65-F5344CB8AC3E}">
        <p14:creationId xmlns:p14="http://schemas.microsoft.com/office/powerpoint/2010/main" val="203248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E71DF7-EEC8-844C-BCC5-3682D8F3AF93}"/>
              </a:ext>
            </a:extLst>
          </p:cNvPr>
          <p:cNvSpPr>
            <a:spLocks noGrp="1"/>
          </p:cNvSpPr>
          <p:nvPr>
            <p:ph type="ctrTitle"/>
          </p:nvPr>
        </p:nvSpPr>
        <p:spPr>
          <a:xfrm>
            <a:off x="1524000" y="1122363"/>
            <a:ext cx="9144000" cy="2387600"/>
          </a:xfrm>
        </p:spPr>
        <p:txBody>
          <a:bodyPr anchor="b">
            <a:normAutofit/>
          </a:bodyPr>
          <a:lstStyle>
            <a:lvl1pPr algn="ctr">
              <a:defRPr sz="2800" cap="all" spc="100" baseline="0"/>
            </a:lvl1pPr>
          </a:lstStyle>
          <a:p>
            <a:endParaRPr lang="sv-SE"/>
          </a:p>
        </p:txBody>
      </p:sp>
      <p:sp>
        <p:nvSpPr>
          <p:cNvPr id="3" name="Underrubrik 2">
            <a:extLst>
              <a:ext uri="{FF2B5EF4-FFF2-40B4-BE49-F238E27FC236}">
                <a16:creationId xmlns:a16="http://schemas.microsoft.com/office/drawing/2014/main" id="{A1C46E9F-EE4D-1840-88EB-696FA5EEA017}"/>
              </a:ext>
            </a:extLst>
          </p:cNvPr>
          <p:cNvSpPr>
            <a:spLocks noGrp="1"/>
          </p:cNvSpPr>
          <p:nvPr>
            <p:ph type="subTitle" idx="1"/>
          </p:nvPr>
        </p:nvSpPr>
        <p:spPr>
          <a:xfrm>
            <a:off x="1524000" y="3602038"/>
            <a:ext cx="9144000" cy="1655762"/>
          </a:xfrm>
        </p:spPr>
        <p:txBody>
          <a:bodyPr>
            <a:normAutofit/>
          </a:bodyPr>
          <a:lstStyle>
            <a:lvl1pPr marL="0" indent="0" algn="ctr">
              <a:buNone/>
              <a:defRPr sz="2000" cap="all" baseline="0">
                <a:solidFill>
                  <a:srgbClr val="E239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
        <p:nvSpPr>
          <p:cNvPr id="4" name="Slide Number Placeholder 3">
            <a:extLst>
              <a:ext uri="{FF2B5EF4-FFF2-40B4-BE49-F238E27FC236}">
                <a16:creationId xmlns:a16="http://schemas.microsoft.com/office/drawing/2014/main" id="{FB0BC4FA-40BC-4463-BBDF-9F07CF41D697}"/>
              </a:ext>
            </a:extLst>
          </p:cNvPr>
          <p:cNvSpPr>
            <a:spLocks noGrp="1"/>
          </p:cNvSpPr>
          <p:nvPr>
            <p:ph type="sldNum" sz="quarter" idx="10"/>
          </p:nvPr>
        </p:nvSpPr>
        <p:spPr/>
        <p:txBody>
          <a:bodyPr/>
          <a:lstStyle/>
          <a:p>
            <a:endParaRPr lang="sv-SE"/>
          </a:p>
        </p:txBody>
      </p:sp>
    </p:spTree>
    <p:extLst>
      <p:ext uri="{BB962C8B-B14F-4D97-AF65-F5344CB8AC3E}">
        <p14:creationId xmlns:p14="http://schemas.microsoft.com/office/powerpoint/2010/main" val="112207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16E2-6648-47C5-9AF4-D7D0BBC31895}"/>
              </a:ext>
            </a:extLst>
          </p:cNvPr>
          <p:cNvSpPr>
            <a:spLocks noGrp="1"/>
          </p:cNvSpPr>
          <p:nvPr>
            <p:ph type="title"/>
          </p:nvPr>
        </p:nvSpPr>
        <p:spPr/>
        <p:txBody>
          <a:bodyPr/>
          <a:lstStyle>
            <a:lvl1pPr>
              <a:defRPr cap="all" spc="100" baseline="0"/>
            </a:lvl1pPr>
          </a:lstStyle>
          <a:p>
            <a:endParaRPr lang="sv-SE"/>
          </a:p>
        </p:txBody>
      </p:sp>
      <p:sp>
        <p:nvSpPr>
          <p:cNvPr id="3" name="Slide Number Placeholder 2">
            <a:extLst>
              <a:ext uri="{FF2B5EF4-FFF2-40B4-BE49-F238E27FC236}">
                <a16:creationId xmlns:a16="http://schemas.microsoft.com/office/drawing/2014/main" id="{11C846D5-C3B5-4BB1-9C2A-64A38BCF4380}"/>
              </a:ext>
            </a:extLst>
          </p:cNvPr>
          <p:cNvSpPr>
            <a:spLocks noGrp="1"/>
          </p:cNvSpPr>
          <p:nvPr>
            <p:ph type="sldNum" sz="quarter" idx="10"/>
          </p:nvPr>
        </p:nvSpPr>
        <p:spPr/>
        <p:txBody>
          <a:bodyPr/>
          <a:lstStyle/>
          <a:p>
            <a:endParaRPr lang="sv-SE"/>
          </a:p>
        </p:txBody>
      </p:sp>
    </p:spTree>
    <p:extLst>
      <p:ext uri="{BB962C8B-B14F-4D97-AF65-F5344CB8AC3E}">
        <p14:creationId xmlns:p14="http://schemas.microsoft.com/office/powerpoint/2010/main" val="232163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58AE641-A06C-7547-9E79-203BF6AEAD9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Slide Number Placeholder 6">
            <a:extLst>
              <a:ext uri="{FF2B5EF4-FFF2-40B4-BE49-F238E27FC236}">
                <a16:creationId xmlns:a16="http://schemas.microsoft.com/office/drawing/2014/main" id="{C9208076-F08C-41A1-9C62-369C8E5192AE}"/>
              </a:ext>
            </a:extLst>
          </p:cNvPr>
          <p:cNvSpPr>
            <a:spLocks noGrp="1"/>
          </p:cNvSpPr>
          <p:nvPr>
            <p:ph type="sldNum" sz="quarter" idx="10"/>
          </p:nvPr>
        </p:nvSpPr>
        <p:spPr/>
        <p:txBody>
          <a:bodyPr/>
          <a:lstStyle/>
          <a:p>
            <a:endParaRPr lang="sv-SE"/>
          </a:p>
        </p:txBody>
      </p:sp>
      <p:sp>
        <p:nvSpPr>
          <p:cNvPr id="8" name="Title 7">
            <a:extLst>
              <a:ext uri="{FF2B5EF4-FFF2-40B4-BE49-F238E27FC236}">
                <a16:creationId xmlns:a16="http://schemas.microsoft.com/office/drawing/2014/main" id="{9C5D8659-F0CE-4E3A-93F7-792E420479A9}"/>
              </a:ext>
            </a:extLst>
          </p:cNvPr>
          <p:cNvSpPr>
            <a:spLocks noGrp="1"/>
          </p:cNvSpPr>
          <p:nvPr>
            <p:ph type="title" hasCustomPrompt="1"/>
          </p:nvPr>
        </p:nvSpPr>
        <p:spPr/>
        <p:txBody>
          <a:bodyPr/>
          <a:lstStyle>
            <a:lvl1pPr>
              <a:defRPr spc="100" baseline="0"/>
            </a:lvl1pPr>
          </a:lstStyle>
          <a:p>
            <a:r>
              <a:rPr lang="en-US"/>
              <a:t>CLICK TO EDIT MASTER TITLE STYLE</a:t>
            </a:r>
            <a:endParaRPr lang="sv-SE"/>
          </a:p>
        </p:txBody>
      </p:sp>
    </p:spTree>
    <p:extLst>
      <p:ext uri="{BB962C8B-B14F-4D97-AF65-F5344CB8AC3E}">
        <p14:creationId xmlns:p14="http://schemas.microsoft.com/office/powerpoint/2010/main" val="25044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319868D-3BDE-8D41-BCB2-F39F1784E28B}"/>
              </a:ext>
            </a:extLst>
          </p:cNvPr>
          <p:cNvSpPr>
            <a:spLocks noGrp="1"/>
          </p:cNvSpPr>
          <p:nvPr>
            <p:ph sz="half" idx="1"/>
          </p:nvPr>
        </p:nvSpPr>
        <p:spPr>
          <a:xfrm>
            <a:off x="838200" y="160260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FF0023D-5E1D-694B-9BD9-6E5E4ABAC1C4}"/>
              </a:ext>
            </a:extLst>
          </p:cNvPr>
          <p:cNvSpPr>
            <a:spLocks noGrp="1"/>
          </p:cNvSpPr>
          <p:nvPr>
            <p:ph sz="half" idx="2"/>
          </p:nvPr>
        </p:nvSpPr>
        <p:spPr>
          <a:xfrm>
            <a:off x="6172200" y="160260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Slide Number Placeholder 7">
            <a:extLst>
              <a:ext uri="{FF2B5EF4-FFF2-40B4-BE49-F238E27FC236}">
                <a16:creationId xmlns:a16="http://schemas.microsoft.com/office/drawing/2014/main" id="{E204FC3E-6E87-4B30-9947-5D9514386EDE}"/>
              </a:ext>
            </a:extLst>
          </p:cNvPr>
          <p:cNvSpPr>
            <a:spLocks noGrp="1"/>
          </p:cNvSpPr>
          <p:nvPr>
            <p:ph type="sldNum" sz="quarter" idx="10"/>
          </p:nvPr>
        </p:nvSpPr>
        <p:spPr/>
        <p:txBody>
          <a:bodyPr/>
          <a:lstStyle/>
          <a:p>
            <a:endParaRPr lang="sv-SE"/>
          </a:p>
        </p:txBody>
      </p:sp>
      <p:sp>
        <p:nvSpPr>
          <p:cNvPr id="9" name="Title 8">
            <a:extLst>
              <a:ext uri="{FF2B5EF4-FFF2-40B4-BE49-F238E27FC236}">
                <a16:creationId xmlns:a16="http://schemas.microsoft.com/office/drawing/2014/main" id="{6D3CF5B1-F4FA-4501-8ADA-8CB5D76B5DAA}"/>
              </a:ext>
            </a:extLst>
          </p:cNvPr>
          <p:cNvSpPr>
            <a:spLocks noGrp="1"/>
          </p:cNvSpPr>
          <p:nvPr>
            <p:ph type="title" hasCustomPrompt="1"/>
          </p:nvPr>
        </p:nvSpPr>
        <p:spPr/>
        <p:txBody>
          <a:bodyPr/>
          <a:lstStyle/>
          <a:p>
            <a:r>
              <a:rPr lang="en-US"/>
              <a:t>CLICK TO EDIT MASTER TITLE STYLE</a:t>
            </a:r>
            <a:endParaRPr lang="sv-SE"/>
          </a:p>
        </p:txBody>
      </p:sp>
    </p:spTree>
    <p:extLst>
      <p:ext uri="{BB962C8B-B14F-4D97-AF65-F5344CB8AC3E}">
        <p14:creationId xmlns:p14="http://schemas.microsoft.com/office/powerpoint/2010/main" val="267099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1983F20-7038-DB48-8D80-99DC35B52EDE}"/>
              </a:ext>
            </a:extLst>
          </p:cNvPr>
          <p:cNvSpPr>
            <a:spLocks noGrp="1"/>
          </p:cNvSpPr>
          <p:nvPr>
            <p:ph type="body" idx="1"/>
          </p:nvPr>
        </p:nvSpPr>
        <p:spPr>
          <a:xfrm>
            <a:off x="839788" y="1502747"/>
            <a:ext cx="5157787" cy="823912"/>
          </a:xfrm>
        </p:spPr>
        <p:txBody>
          <a:bodyPr anchor="b">
            <a:normAutofit/>
          </a:bodyPr>
          <a:lstStyle>
            <a:lvl1pPr marL="0" indent="0">
              <a:buNone/>
              <a:defRPr sz="2000" b="1">
                <a:solidFill>
                  <a:srgbClr val="E239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5CCAA2-103A-6C4C-A89B-3438025DB0A9}"/>
              </a:ext>
            </a:extLst>
          </p:cNvPr>
          <p:cNvSpPr>
            <a:spLocks noGrp="1"/>
          </p:cNvSpPr>
          <p:nvPr>
            <p:ph sz="half" idx="2"/>
          </p:nvPr>
        </p:nvSpPr>
        <p:spPr>
          <a:xfrm>
            <a:off x="839788" y="2326659"/>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689ABEF-5398-6C4D-BDED-7EFC2FB0A9E2}"/>
              </a:ext>
            </a:extLst>
          </p:cNvPr>
          <p:cNvSpPr>
            <a:spLocks noGrp="1"/>
          </p:cNvSpPr>
          <p:nvPr>
            <p:ph type="body" sz="quarter" idx="3"/>
          </p:nvPr>
        </p:nvSpPr>
        <p:spPr>
          <a:xfrm>
            <a:off x="6172200" y="1502747"/>
            <a:ext cx="5183188" cy="823912"/>
          </a:xfrm>
        </p:spPr>
        <p:txBody>
          <a:bodyPr anchor="b">
            <a:normAutofit/>
          </a:bodyPr>
          <a:lstStyle>
            <a:lvl1pPr marL="0" indent="0">
              <a:buNone/>
              <a:defRPr sz="2000" b="1">
                <a:solidFill>
                  <a:srgbClr val="E239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8877B8-249B-C34E-8B00-C5304C2B1B08}"/>
              </a:ext>
            </a:extLst>
          </p:cNvPr>
          <p:cNvSpPr>
            <a:spLocks noGrp="1"/>
          </p:cNvSpPr>
          <p:nvPr>
            <p:ph sz="quarter" idx="4"/>
          </p:nvPr>
        </p:nvSpPr>
        <p:spPr>
          <a:xfrm>
            <a:off x="6172200" y="2326659"/>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Slide Number Placeholder 9">
            <a:extLst>
              <a:ext uri="{FF2B5EF4-FFF2-40B4-BE49-F238E27FC236}">
                <a16:creationId xmlns:a16="http://schemas.microsoft.com/office/drawing/2014/main" id="{96F7CE1E-0276-404A-826A-E5FE38E1BC6C}"/>
              </a:ext>
            </a:extLst>
          </p:cNvPr>
          <p:cNvSpPr>
            <a:spLocks noGrp="1"/>
          </p:cNvSpPr>
          <p:nvPr>
            <p:ph type="sldNum" sz="quarter" idx="10"/>
          </p:nvPr>
        </p:nvSpPr>
        <p:spPr/>
        <p:txBody>
          <a:bodyPr/>
          <a:lstStyle/>
          <a:p>
            <a:endParaRPr lang="sv-SE"/>
          </a:p>
        </p:txBody>
      </p:sp>
      <p:sp>
        <p:nvSpPr>
          <p:cNvPr id="11" name="Title 10">
            <a:extLst>
              <a:ext uri="{FF2B5EF4-FFF2-40B4-BE49-F238E27FC236}">
                <a16:creationId xmlns:a16="http://schemas.microsoft.com/office/drawing/2014/main" id="{C4123DBC-FF98-4CFD-8370-AA358982113E}"/>
              </a:ext>
            </a:extLst>
          </p:cNvPr>
          <p:cNvSpPr>
            <a:spLocks noGrp="1"/>
          </p:cNvSpPr>
          <p:nvPr>
            <p:ph type="title" hasCustomPrompt="1"/>
          </p:nvPr>
        </p:nvSpPr>
        <p:spPr/>
        <p:txBody>
          <a:bodyPr/>
          <a:lstStyle/>
          <a:p>
            <a:r>
              <a:rPr lang="en-US"/>
              <a:t>CLICK TO EDIT MASTER TITLE STYLE</a:t>
            </a:r>
            <a:endParaRPr lang="sv-SE"/>
          </a:p>
        </p:txBody>
      </p:sp>
    </p:spTree>
    <p:extLst>
      <p:ext uri="{BB962C8B-B14F-4D97-AF65-F5344CB8AC3E}">
        <p14:creationId xmlns:p14="http://schemas.microsoft.com/office/powerpoint/2010/main" val="304317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CCAF2D2-E061-BD46-A1EB-33E8B25206F6}"/>
              </a:ext>
            </a:extLst>
          </p:cNvPr>
          <p:cNvSpPr>
            <a:spLocks noGrp="1"/>
          </p:cNvSpPr>
          <p:nvPr>
            <p:ph idx="1"/>
          </p:nvPr>
        </p:nvSpPr>
        <p:spPr>
          <a:xfrm>
            <a:off x="5183188" y="1650379"/>
            <a:ext cx="6213358" cy="4210671"/>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A53CE3-B980-4C42-B514-A51A15D74F4E}"/>
              </a:ext>
            </a:extLst>
          </p:cNvPr>
          <p:cNvSpPr>
            <a:spLocks noGrp="1"/>
          </p:cNvSpPr>
          <p:nvPr>
            <p:ph type="body" sz="half" idx="2"/>
          </p:nvPr>
        </p:nvSpPr>
        <p:spPr>
          <a:xfrm>
            <a:off x="839788" y="1650379"/>
            <a:ext cx="3932237" cy="4218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Title 7">
            <a:extLst>
              <a:ext uri="{FF2B5EF4-FFF2-40B4-BE49-F238E27FC236}">
                <a16:creationId xmlns:a16="http://schemas.microsoft.com/office/drawing/2014/main" id="{A177D8B3-A7FA-46F1-93FB-4A9B1649E67B}"/>
              </a:ext>
            </a:extLst>
          </p:cNvPr>
          <p:cNvSpPr>
            <a:spLocks noGrp="1"/>
          </p:cNvSpPr>
          <p:nvPr>
            <p:ph type="title" hasCustomPrompt="1"/>
          </p:nvPr>
        </p:nvSpPr>
        <p:spPr/>
        <p:txBody>
          <a:bodyPr/>
          <a:lstStyle/>
          <a:p>
            <a:r>
              <a:rPr lang="en-US"/>
              <a:t>CLICK TO EDIT MASTER TITLE STYLE</a:t>
            </a:r>
            <a:endParaRPr lang="sv-SE"/>
          </a:p>
        </p:txBody>
      </p:sp>
      <p:sp>
        <p:nvSpPr>
          <p:cNvPr id="9" name="Slide Number Placeholder 8">
            <a:extLst>
              <a:ext uri="{FF2B5EF4-FFF2-40B4-BE49-F238E27FC236}">
                <a16:creationId xmlns:a16="http://schemas.microsoft.com/office/drawing/2014/main" id="{A645E5D3-3E4A-454E-A8BC-D7DB669F50E7}"/>
              </a:ext>
            </a:extLst>
          </p:cNvPr>
          <p:cNvSpPr>
            <a:spLocks noGrp="1"/>
          </p:cNvSpPr>
          <p:nvPr>
            <p:ph type="sldNum" sz="quarter" idx="10"/>
          </p:nvPr>
        </p:nvSpPr>
        <p:spPr/>
        <p:txBody>
          <a:bodyPr/>
          <a:lstStyle/>
          <a:p>
            <a:endParaRPr lang="sv-SE"/>
          </a:p>
        </p:txBody>
      </p:sp>
    </p:spTree>
    <p:extLst>
      <p:ext uri="{BB962C8B-B14F-4D97-AF65-F5344CB8AC3E}">
        <p14:creationId xmlns:p14="http://schemas.microsoft.com/office/powerpoint/2010/main" val="132499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3559"/>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E3D376D-A745-4FBB-91B7-8D40B956482D}"/>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CD28B0EB-CAD7-9E4D-A68F-A1D79DFD6ADC}"/>
              </a:ext>
            </a:extLst>
          </p:cNvPr>
          <p:cNvSpPr>
            <a:spLocks noGrp="1"/>
          </p:cNvSpPr>
          <p:nvPr>
            <p:ph type="title"/>
          </p:nvPr>
        </p:nvSpPr>
        <p:spPr>
          <a:xfrm>
            <a:off x="1408771" y="525843"/>
            <a:ext cx="9177336" cy="815618"/>
          </a:xfrm>
          <a:prstGeom prst="rect">
            <a:avLst/>
          </a:prstGeom>
        </p:spPr>
        <p:txBody>
          <a:bodyPr vert="horz" lIns="91440" tIns="45720" rIns="91440" bIns="45720" rtlCol="0" anchor="ctr">
            <a:normAutofit/>
          </a:bodyPr>
          <a:lstStyle/>
          <a:p>
            <a:r>
              <a:rPr lang="sv-SE"/>
              <a:t>RUBRIK</a:t>
            </a:r>
          </a:p>
        </p:txBody>
      </p:sp>
      <p:sp>
        <p:nvSpPr>
          <p:cNvPr id="3" name="Platshållare för text 2">
            <a:extLst>
              <a:ext uri="{FF2B5EF4-FFF2-40B4-BE49-F238E27FC236}">
                <a16:creationId xmlns:a16="http://schemas.microsoft.com/office/drawing/2014/main" id="{27C22944-F4EE-664D-90EC-CD8836A0008B}"/>
              </a:ext>
            </a:extLst>
          </p:cNvPr>
          <p:cNvSpPr>
            <a:spLocks noGrp="1"/>
          </p:cNvSpPr>
          <p:nvPr>
            <p:ph type="body" idx="1"/>
          </p:nvPr>
        </p:nvSpPr>
        <p:spPr>
          <a:xfrm>
            <a:off x="314094" y="1595584"/>
            <a:ext cx="11550803" cy="4351338"/>
          </a:xfrm>
          <a:prstGeom prst="rect">
            <a:avLst/>
          </a:prstGeom>
        </p:spPr>
        <p:txBody>
          <a:bodyPr vert="horz" lIns="91440" tIns="45720" rIns="91440" bIns="45720" rtlCol="0">
            <a:normAutofit/>
          </a:body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6" name="Slide Number Placeholder 5">
            <a:extLst>
              <a:ext uri="{FF2B5EF4-FFF2-40B4-BE49-F238E27FC236}">
                <a16:creationId xmlns:a16="http://schemas.microsoft.com/office/drawing/2014/main" id="{03CC0E82-D3BF-4729-AB72-6D8A5CF54FB1}"/>
              </a:ext>
            </a:extLst>
          </p:cNvPr>
          <p:cNvSpPr>
            <a:spLocks noGrp="1"/>
          </p:cNvSpPr>
          <p:nvPr>
            <p:ph type="sldNum" sz="quarter" idx="4"/>
          </p:nvPr>
        </p:nvSpPr>
        <p:spPr>
          <a:xfrm>
            <a:off x="10067692" y="6212196"/>
            <a:ext cx="1797205" cy="239211"/>
          </a:xfrm>
          <a:prstGeom prst="rect">
            <a:avLst/>
          </a:prstGeom>
        </p:spPr>
        <p:txBody>
          <a:bodyPr vert="horz" lIns="91440" tIns="45720" rIns="91440" bIns="45720" rtlCol="0" anchor="ctr"/>
          <a:lstStyle>
            <a:lvl1pPr algn="r">
              <a:defRPr sz="1200">
                <a:solidFill>
                  <a:srgbClr val="16326A"/>
                </a:solidFill>
                <a:latin typeface="Gill Sans MT" panose="020B0502020104020203" pitchFamily="34" charset="0"/>
              </a:defRPr>
            </a:lvl1pPr>
          </a:lstStyle>
          <a:p>
            <a:endParaRPr lang="sv-SE"/>
          </a:p>
        </p:txBody>
      </p:sp>
    </p:spTree>
    <p:extLst>
      <p:ext uri="{BB962C8B-B14F-4D97-AF65-F5344CB8AC3E}">
        <p14:creationId xmlns:p14="http://schemas.microsoft.com/office/powerpoint/2010/main" val="14817065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6" r:id="rId6"/>
  </p:sldLayoutIdLst>
  <p:txStyles>
    <p:titleStyle>
      <a:lvl1pPr algn="l" defTabSz="914400" rtl="0" eaLnBrk="1" latinLnBrk="0" hangingPunct="1">
        <a:lnSpc>
          <a:spcPct val="90000"/>
        </a:lnSpc>
        <a:spcBef>
          <a:spcPct val="0"/>
        </a:spcBef>
        <a:buNone/>
        <a:defRPr sz="2400" kern="1200" spc="100" baseline="0">
          <a:solidFill>
            <a:srgbClr val="123559"/>
          </a:solidFill>
          <a:latin typeface="Gill Sans MT" panose="020B05020201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jp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jpe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1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jp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jpe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jp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jpg"/><Relationship Id="rId19" Type="http://schemas.openxmlformats.org/officeDocument/2006/relationships/image" Target="../media/image45.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png"/><Relationship Id="rId22"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jpg"/><Relationship Id="rId4" Type="http://schemas.openxmlformats.org/officeDocument/2006/relationships/image" Target="../media/image51.svg"/><Relationship Id="rId9" Type="http://schemas.openxmlformats.org/officeDocument/2006/relationships/image" Target="../media/image56.jpg"/></Relationships>
</file>

<file path=ppt/slides/_rels/slide7.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jpg"/><Relationship Id="rId4" Type="http://schemas.openxmlformats.org/officeDocument/2006/relationships/image" Target="../media/image59.sv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50.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51.svg"/><Relationship Id="rId9"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F9189-A80B-47DE-B1B8-78989C8F6C34}"/>
              </a:ext>
            </a:extLst>
          </p:cNvPr>
          <p:cNvSpPr>
            <a:spLocks noGrp="1"/>
          </p:cNvSpPr>
          <p:nvPr>
            <p:ph type="ctrTitle"/>
          </p:nvPr>
        </p:nvSpPr>
        <p:spPr/>
        <p:txBody>
          <a:bodyPr/>
          <a:lstStyle/>
          <a:p>
            <a:pPr>
              <a:lnSpc>
                <a:spcPct val="100000"/>
              </a:lnSpc>
            </a:pPr>
            <a:r>
              <a:rPr lang="en-US">
                <a:latin typeface="Gill Sans MT"/>
              </a:rPr>
              <a:t>SACC-USA</a:t>
            </a:r>
            <a:endParaRPr lang="en-US" spc="100"/>
          </a:p>
        </p:txBody>
      </p:sp>
      <p:sp>
        <p:nvSpPr>
          <p:cNvPr id="5" name="Subtitle 4">
            <a:extLst>
              <a:ext uri="{FF2B5EF4-FFF2-40B4-BE49-F238E27FC236}">
                <a16:creationId xmlns:a16="http://schemas.microsoft.com/office/drawing/2014/main" id="{B2EBC8BC-D9E0-4175-AAC8-60926EE817E3}"/>
              </a:ext>
            </a:extLst>
          </p:cNvPr>
          <p:cNvSpPr>
            <a:spLocks noGrp="1"/>
          </p:cNvSpPr>
          <p:nvPr>
            <p:ph type="subTitle" idx="1"/>
          </p:nvPr>
        </p:nvSpPr>
        <p:spPr>
          <a:xfrm>
            <a:off x="1523999" y="5694542"/>
            <a:ext cx="9144000" cy="457200"/>
          </a:xfrm>
        </p:spPr>
        <p:txBody>
          <a:bodyPr vert="horz" lIns="91440" tIns="45720" rIns="91440" bIns="45720" rtlCol="0" anchor="t">
            <a:noAutofit/>
          </a:bodyPr>
          <a:lstStyle/>
          <a:p>
            <a:r>
              <a:rPr lang="en-US" sz="3600" spc="100" dirty="0"/>
              <a:t>SACC-USA</a:t>
            </a:r>
          </a:p>
        </p:txBody>
      </p:sp>
      <p:pic>
        <p:nvPicPr>
          <p:cNvPr id="3" name="Picture 2" descr="A picture containing drawing, plate&#10;&#10;Description automatically generated">
            <a:extLst>
              <a:ext uri="{FF2B5EF4-FFF2-40B4-BE49-F238E27FC236}">
                <a16:creationId xmlns:a16="http://schemas.microsoft.com/office/drawing/2014/main" id="{F9F9D89E-4B48-8B49-92AB-BD1B20192661}"/>
              </a:ext>
            </a:extLst>
          </p:cNvPr>
          <p:cNvPicPr>
            <a:picLocks noChangeAspect="1"/>
          </p:cNvPicPr>
          <p:nvPr/>
        </p:nvPicPr>
        <p:blipFill>
          <a:blip r:embed="rId2"/>
          <a:stretch>
            <a:fillRect/>
          </a:stretch>
        </p:blipFill>
        <p:spPr>
          <a:xfrm>
            <a:off x="3971753" y="238126"/>
            <a:ext cx="4248493" cy="5185423"/>
          </a:xfrm>
          <a:prstGeom prst="rect">
            <a:avLst/>
          </a:prstGeom>
        </p:spPr>
      </p:pic>
    </p:spTree>
    <p:extLst>
      <p:ext uri="{BB962C8B-B14F-4D97-AF65-F5344CB8AC3E}">
        <p14:creationId xmlns:p14="http://schemas.microsoft.com/office/powerpoint/2010/main" val="341591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C7B0B-1E6B-2146-B496-DDFFEF8C7210}"/>
              </a:ext>
            </a:extLst>
          </p:cNvPr>
          <p:cNvSpPr>
            <a:spLocks noGrp="1"/>
          </p:cNvSpPr>
          <p:nvPr>
            <p:ph type="title"/>
          </p:nvPr>
        </p:nvSpPr>
        <p:spPr/>
        <p:txBody>
          <a:bodyPr/>
          <a:lstStyle/>
          <a:p>
            <a:r>
              <a:rPr lang="en-US" sz="3200" dirty="0"/>
              <a:t>EVENTS</a:t>
            </a:r>
            <a:endParaRPr lang="en-US" dirty="0"/>
          </a:p>
        </p:txBody>
      </p:sp>
      <p:sp>
        <p:nvSpPr>
          <p:cNvPr id="31" name="Text Placeholder 4">
            <a:extLst>
              <a:ext uri="{FF2B5EF4-FFF2-40B4-BE49-F238E27FC236}">
                <a16:creationId xmlns:a16="http://schemas.microsoft.com/office/drawing/2014/main" id="{39D641A7-612D-124E-9459-98E87E8B3F6A}"/>
              </a:ext>
            </a:extLst>
          </p:cNvPr>
          <p:cNvSpPr txBox="1">
            <a:spLocks/>
          </p:cNvSpPr>
          <p:nvPr/>
        </p:nvSpPr>
        <p:spPr>
          <a:xfrm>
            <a:off x="1403203" y="1160370"/>
            <a:ext cx="8348379" cy="463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spc="100" dirty="0">
                <a:solidFill>
                  <a:srgbClr val="E23940"/>
                </a:solidFill>
              </a:rPr>
              <a:t>MEMBER PARTNERSHIP AND SPONSORSHIP OPPORTUNITIES</a:t>
            </a:r>
          </a:p>
        </p:txBody>
      </p:sp>
      <p:sp>
        <p:nvSpPr>
          <p:cNvPr id="33" name="Content Placeholder 2">
            <a:extLst>
              <a:ext uri="{FF2B5EF4-FFF2-40B4-BE49-F238E27FC236}">
                <a16:creationId xmlns:a16="http://schemas.microsoft.com/office/drawing/2014/main" id="{7CC97723-1C41-DE43-88D3-1551938C18EC}"/>
              </a:ext>
            </a:extLst>
          </p:cNvPr>
          <p:cNvSpPr txBox="1">
            <a:spLocks/>
          </p:cNvSpPr>
          <p:nvPr/>
        </p:nvSpPr>
        <p:spPr>
          <a:xfrm>
            <a:off x="1637202" y="1815013"/>
            <a:ext cx="9489976" cy="754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Company specific events – we can tailor events to fit your company's specific goals and objectives, whether you are looking to reach new clients or business partners through speaking engagements or giveaways such as speaker or attendee gifts </a:t>
            </a:r>
          </a:p>
          <a:p>
            <a:pPr marL="0" indent="0">
              <a:lnSpc>
                <a:spcPct val="100000"/>
              </a:lnSpc>
              <a:buNone/>
            </a:pPr>
            <a:endParaRPr lang="en-US" sz="1400" b="1" dirty="0">
              <a:solidFill>
                <a:srgbClr val="E23940"/>
              </a:solidFill>
            </a:endParaRPr>
          </a:p>
          <a:p>
            <a:pPr marL="0" indent="0">
              <a:lnSpc>
                <a:spcPct val="100000"/>
              </a:lnSpc>
              <a:buFont typeface="Arial" panose="020B0604020202020204" pitchFamily="34" charset="0"/>
              <a:buNone/>
            </a:pPr>
            <a:endParaRPr lang="en-US" sz="1400" dirty="0"/>
          </a:p>
        </p:txBody>
      </p:sp>
      <p:sp>
        <p:nvSpPr>
          <p:cNvPr id="34" name="Content Placeholder 2">
            <a:extLst>
              <a:ext uri="{FF2B5EF4-FFF2-40B4-BE49-F238E27FC236}">
                <a16:creationId xmlns:a16="http://schemas.microsoft.com/office/drawing/2014/main" id="{8A6F1592-7D75-A249-8926-A13448391362}"/>
              </a:ext>
            </a:extLst>
          </p:cNvPr>
          <p:cNvSpPr txBox="1">
            <a:spLocks/>
          </p:cNvSpPr>
          <p:nvPr/>
        </p:nvSpPr>
        <p:spPr>
          <a:xfrm>
            <a:off x="1637202" y="4825568"/>
            <a:ext cx="9489977" cy="1254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Young Professionals events – Our regional Young Professionals events aim to build strong, long-term, social and professional networks between students and young professionals.  YP is an arena for formal and informal meetings that enriches young people with information and experiences that are relevant in building a professional network. The YP events include company visits, seminars, networking happy hours, and workshops</a:t>
            </a:r>
          </a:p>
        </p:txBody>
      </p:sp>
      <p:sp>
        <p:nvSpPr>
          <p:cNvPr id="35" name="Content Placeholder 2">
            <a:extLst>
              <a:ext uri="{FF2B5EF4-FFF2-40B4-BE49-F238E27FC236}">
                <a16:creationId xmlns:a16="http://schemas.microsoft.com/office/drawing/2014/main" id="{A955CBE2-FD53-5D45-BE12-875E30CC347C}"/>
              </a:ext>
            </a:extLst>
          </p:cNvPr>
          <p:cNvSpPr txBox="1">
            <a:spLocks/>
          </p:cNvSpPr>
          <p:nvPr/>
        </p:nvSpPr>
        <p:spPr>
          <a:xfrm>
            <a:off x="1637202" y="2765345"/>
            <a:ext cx="9489976" cy="754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Flagship events – the Executive Forum and SACC Summit flagship events are always highlighting Sweden as a technologically advanced country that values innovation and sustainability. Sponsor one of these events and you will reach a nationwide and transatlantic network of Swedish-American corporate and business leaders</a:t>
            </a:r>
            <a:endParaRPr lang="en-US" sz="1400" dirty="0">
              <a:solidFill>
                <a:srgbClr val="E23940"/>
              </a:solidFill>
            </a:endParaRPr>
          </a:p>
          <a:p>
            <a:pPr marL="0" indent="0">
              <a:lnSpc>
                <a:spcPct val="100000"/>
              </a:lnSpc>
              <a:buFont typeface="Arial" panose="020B0604020202020204" pitchFamily="34" charset="0"/>
              <a:buNone/>
            </a:pPr>
            <a:endParaRPr lang="en-US" sz="1400" dirty="0"/>
          </a:p>
        </p:txBody>
      </p:sp>
      <p:pic>
        <p:nvPicPr>
          <p:cNvPr id="5" name="Graphic 4" descr="Flag">
            <a:extLst>
              <a:ext uri="{FF2B5EF4-FFF2-40B4-BE49-F238E27FC236}">
                <a16:creationId xmlns:a16="http://schemas.microsoft.com/office/drawing/2014/main" id="{55055185-3CC2-5D40-8065-E119E6A06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91" y="2765345"/>
            <a:ext cx="754841" cy="754841"/>
          </a:xfrm>
          <a:prstGeom prst="rect">
            <a:avLst/>
          </a:prstGeom>
        </p:spPr>
      </p:pic>
      <p:sp>
        <p:nvSpPr>
          <p:cNvPr id="16" name="Content Placeholder 2">
            <a:extLst>
              <a:ext uri="{FF2B5EF4-FFF2-40B4-BE49-F238E27FC236}">
                <a16:creationId xmlns:a16="http://schemas.microsoft.com/office/drawing/2014/main" id="{6F3C5724-986C-E24E-8799-7FEC474C8439}"/>
              </a:ext>
            </a:extLst>
          </p:cNvPr>
          <p:cNvSpPr txBox="1">
            <a:spLocks/>
          </p:cNvSpPr>
          <p:nvPr/>
        </p:nvSpPr>
        <p:spPr>
          <a:xfrm>
            <a:off x="1637202" y="3715677"/>
            <a:ext cx="9489977"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Sweden related events – Invitations to annual celebrations of Swedish traditions are individual and exclusive, this is where you can show off your Swedish values and reach the top executives in our network. These events are held annually in all regions and include Lucia luncheons, crayfish celebrations, midsummer events, and even golf tournaments </a:t>
            </a:r>
          </a:p>
          <a:p>
            <a:pPr marL="0" indent="0">
              <a:lnSpc>
                <a:spcPct val="100000"/>
              </a:lnSpc>
              <a:buFont typeface="Arial" panose="020B0604020202020204" pitchFamily="34" charset="0"/>
              <a:buNone/>
            </a:pPr>
            <a:endParaRPr lang="en-US" sz="1400" dirty="0"/>
          </a:p>
        </p:txBody>
      </p:sp>
      <p:pic>
        <p:nvPicPr>
          <p:cNvPr id="8" name="Graphic 7" descr="Puzzle">
            <a:extLst>
              <a:ext uri="{FF2B5EF4-FFF2-40B4-BE49-F238E27FC236}">
                <a16:creationId xmlns:a16="http://schemas.microsoft.com/office/drawing/2014/main" id="{4D40BDE9-34A6-324C-A985-710AB62A76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02" y="1725408"/>
            <a:ext cx="815618" cy="815618"/>
          </a:xfrm>
          <a:prstGeom prst="rect">
            <a:avLst/>
          </a:prstGeom>
        </p:spPr>
      </p:pic>
      <p:pic>
        <p:nvPicPr>
          <p:cNvPr id="10" name="Graphic 9" descr="Champagne glasses">
            <a:extLst>
              <a:ext uri="{FF2B5EF4-FFF2-40B4-BE49-F238E27FC236}">
                <a16:creationId xmlns:a16="http://schemas.microsoft.com/office/drawing/2014/main" id="{030942A7-6D07-DB47-99D2-B051D11658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803" y="3685289"/>
            <a:ext cx="815618" cy="815618"/>
          </a:xfrm>
          <a:prstGeom prst="rect">
            <a:avLst/>
          </a:prstGeom>
        </p:spPr>
      </p:pic>
      <p:pic>
        <p:nvPicPr>
          <p:cNvPr id="12" name="Graphic 11" descr="Group success">
            <a:extLst>
              <a:ext uri="{FF2B5EF4-FFF2-40B4-BE49-F238E27FC236}">
                <a16:creationId xmlns:a16="http://schemas.microsoft.com/office/drawing/2014/main" id="{98EEE030-A497-3946-9D13-5B999AFF87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802" y="4770336"/>
            <a:ext cx="815618" cy="815618"/>
          </a:xfrm>
          <a:prstGeom prst="rect">
            <a:avLst/>
          </a:prstGeom>
        </p:spPr>
      </p:pic>
    </p:spTree>
    <p:extLst>
      <p:ext uri="{BB962C8B-B14F-4D97-AF65-F5344CB8AC3E}">
        <p14:creationId xmlns:p14="http://schemas.microsoft.com/office/powerpoint/2010/main" val="346690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B9D1B-5743-674F-B404-BD71E089F9A2}"/>
              </a:ext>
            </a:extLst>
          </p:cNvPr>
          <p:cNvSpPr>
            <a:spLocks noGrp="1"/>
          </p:cNvSpPr>
          <p:nvPr>
            <p:ph idx="1"/>
          </p:nvPr>
        </p:nvSpPr>
        <p:spPr>
          <a:xfrm>
            <a:off x="1713908" y="4497516"/>
            <a:ext cx="5690305" cy="1069917"/>
          </a:xfrm>
        </p:spPr>
        <p:txBody>
          <a:bodyPr vert="horz" lIns="91440" tIns="45720" rIns="91440" bIns="45720" rtlCol="0" anchor="t">
            <a:normAutofit/>
          </a:bodyPr>
          <a:lstStyle/>
          <a:p>
            <a:pPr marL="0" indent="0">
              <a:lnSpc>
                <a:spcPct val="100000"/>
              </a:lnSpc>
              <a:buNone/>
            </a:pPr>
            <a:r>
              <a:rPr lang="en-US" sz="1400" dirty="0">
                <a:latin typeface="Gill Sans MT"/>
              </a:rPr>
              <a:t>We collaborate with several Swedish and American media outlets where we set up interviews for radio, web-TV,  and newspapers, whether it is during an event or through other requests we can help you tailor it to your specific communication goals</a:t>
            </a:r>
          </a:p>
          <a:p>
            <a:endParaRPr lang="en-US" dirty="0"/>
          </a:p>
        </p:txBody>
      </p:sp>
      <p:sp>
        <p:nvSpPr>
          <p:cNvPr id="3" name="Title 2">
            <a:extLst>
              <a:ext uri="{FF2B5EF4-FFF2-40B4-BE49-F238E27FC236}">
                <a16:creationId xmlns:a16="http://schemas.microsoft.com/office/drawing/2014/main" id="{ABFD2811-77D0-7847-870B-950A7E694499}"/>
              </a:ext>
            </a:extLst>
          </p:cNvPr>
          <p:cNvSpPr>
            <a:spLocks noGrp="1"/>
          </p:cNvSpPr>
          <p:nvPr>
            <p:ph type="title"/>
          </p:nvPr>
        </p:nvSpPr>
        <p:spPr/>
        <p:txBody>
          <a:bodyPr>
            <a:normAutofit/>
          </a:bodyPr>
          <a:lstStyle/>
          <a:p>
            <a:r>
              <a:rPr lang="en-US" sz="3200" b="1" dirty="0"/>
              <a:t>MARKETING SERVICES</a:t>
            </a:r>
          </a:p>
        </p:txBody>
      </p:sp>
      <p:pic>
        <p:nvPicPr>
          <p:cNvPr id="5" name="Graphic 4" descr="Internet">
            <a:extLst>
              <a:ext uri="{FF2B5EF4-FFF2-40B4-BE49-F238E27FC236}">
                <a16:creationId xmlns:a16="http://schemas.microsoft.com/office/drawing/2014/main" id="{628481AB-E530-3D45-97B6-4AB2E9CE9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688" y="3211923"/>
            <a:ext cx="914400" cy="914400"/>
          </a:xfrm>
          <a:prstGeom prst="rect">
            <a:avLst/>
          </a:prstGeom>
        </p:spPr>
      </p:pic>
      <p:pic>
        <p:nvPicPr>
          <p:cNvPr id="3074" name="Picture 2" descr="Newstag: NGO Partners in our Infinite Heart Programme">
            <a:extLst>
              <a:ext uri="{FF2B5EF4-FFF2-40B4-BE49-F238E27FC236}">
                <a16:creationId xmlns:a16="http://schemas.microsoft.com/office/drawing/2014/main" id="{956B4B3F-6F30-E94A-972D-7601EFE5C6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041" b="23300"/>
          <a:stretch/>
        </p:blipFill>
        <p:spPr bwMode="auto">
          <a:xfrm>
            <a:off x="8367244" y="5205130"/>
            <a:ext cx="1335096" cy="689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blå Di TV 📺 | Vanliga frågor &amp; svar - Dagens industri">
            <a:extLst>
              <a:ext uri="{FF2B5EF4-FFF2-40B4-BE49-F238E27FC236}">
                <a16:creationId xmlns:a16="http://schemas.microsoft.com/office/drawing/2014/main" id="{6C0F2FF0-9891-2349-A191-FC8F41BF0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4147" y="5205131"/>
            <a:ext cx="1380978" cy="6540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991E6536-6F8F-DF4A-B150-49D24BE253F7}"/>
              </a:ext>
            </a:extLst>
          </p:cNvPr>
          <p:cNvPicPr>
            <a:picLocks noChangeAspect="1"/>
          </p:cNvPicPr>
          <p:nvPr/>
        </p:nvPicPr>
        <p:blipFill>
          <a:blip r:embed="rId7"/>
          <a:stretch>
            <a:fillRect/>
          </a:stretch>
        </p:blipFill>
        <p:spPr>
          <a:xfrm>
            <a:off x="8388804" y="1939404"/>
            <a:ext cx="2990683" cy="616829"/>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4E704AAC-9583-0E4C-84BD-E3E90AAC9A21}"/>
              </a:ext>
            </a:extLst>
          </p:cNvPr>
          <p:cNvPicPr>
            <a:picLocks noChangeAspect="1"/>
          </p:cNvPicPr>
          <p:nvPr/>
        </p:nvPicPr>
        <p:blipFill>
          <a:blip r:embed="rId8"/>
          <a:stretch>
            <a:fillRect/>
          </a:stretch>
        </p:blipFill>
        <p:spPr>
          <a:xfrm>
            <a:off x="8636184" y="3197426"/>
            <a:ext cx="2495924" cy="689695"/>
          </a:xfrm>
          <a:prstGeom prst="rect">
            <a:avLst/>
          </a:prstGeom>
        </p:spPr>
      </p:pic>
      <p:sp>
        <p:nvSpPr>
          <p:cNvPr id="16" name="Content Placeholder 1">
            <a:extLst>
              <a:ext uri="{FF2B5EF4-FFF2-40B4-BE49-F238E27FC236}">
                <a16:creationId xmlns:a16="http://schemas.microsoft.com/office/drawing/2014/main" id="{262C2E11-7135-EC47-B7F5-664DB4BFCBD0}"/>
              </a:ext>
            </a:extLst>
          </p:cNvPr>
          <p:cNvSpPr txBox="1">
            <a:spLocks/>
          </p:cNvSpPr>
          <p:nvPr/>
        </p:nvSpPr>
        <p:spPr>
          <a:xfrm>
            <a:off x="1713910" y="1930118"/>
            <a:ext cx="5786853" cy="1069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Get valuable digital exposure to our network though a featured article in our monthly newsletter, </a:t>
            </a:r>
            <a:r>
              <a:rPr lang="en-US" sz="1400" dirty="0" err="1"/>
              <a:t>eCurrents</a:t>
            </a:r>
            <a:r>
              <a:rPr lang="en-US" sz="1400" dirty="0"/>
              <a:t>, distributed through our mailing list with </a:t>
            </a:r>
            <a:r>
              <a:rPr lang="en-US" sz="1400" b="1" dirty="0">
                <a:solidFill>
                  <a:srgbClr val="E23940"/>
                </a:solidFill>
              </a:rPr>
              <a:t>8,000 subscribers</a:t>
            </a:r>
            <a:r>
              <a:rPr lang="en-US" sz="1400" dirty="0"/>
              <a:t>, published on our website and across all our social media channels</a:t>
            </a:r>
            <a:endParaRPr lang="en-US" dirty="0"/>
          </a:p>
        </p:txBody>
      </p:sp>
      <p:sp>
        <p:nvSpPr>
          <p:cNvPr id="17" name="Content Placeholder 1">
            <a:extLst>
              <a:ext uri="{FF2B5EF4-FFF2-40B4-BE49-F238E27FC236}">
                <a16:creationId xmlns:a16="http://schemas.microsoft.com/office/drawing/2014/main" id="{FB03082F-1CE5-804A-8D51-EDBE9720B3C4}"/>
              </a:ext>
            </a:extLst>
          </p:cNvPr>
          <p:cNvSpPr txBox="1">
            <a:spLocks/>
          </p:cNvSpPr>
          <p:nvPr/>
        </p:nvSpPr>
        <p:spPr>
          <a:xfrm>
            <a:off x="1713909" y="3246645"/>
            <a:ext cx="5690305" cy="1004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We feature our members across all social media channels – Facebook, LinkedIn, Instagram, Twitter, and YouTube – where we have a uniquely influential following, and a </a:t>
            </a:r>
            <a:r>
              <a:rPr lang="en-US" sz="1400" b="1" dirty="0">
                <a:solidFill>
                  <a:srgbClr val="E23940"/>
                </a:solidFill>
              </a:rPr>
              <a:t>total of over 6,300 followers</a:t>
            </a:r>
          </a:p>
          <a:p>
            <a:pPr marL="0" indent="0">
              <a:buNone/>
            </a:pPr>
            <a:endParaRPr lang="en-US" dirty="0"/>
          </a:p>
        </p:txBody>
      </p:sp>
      <p:pic>
        <p:nvPicPr>
          <p:cNvPr id="15" name="Graphic 14" descr="Email">
            <a:extLst>
              <a:ext uri="{FF2B5EF4-FFF2-40B4-BE49-F238E27FC236}">
                <a16:creationId xmlns:a16="http://schemas.microsoft.com/office/drawing/2014/main" id="{5608B1A0-7A41-D74A-B404-227ECE8E7A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962" y="1919243"/>
            <a:ext cx="817852" cy="817852"/>
          </a:xfrm>
          <a:prstGeom prst="rect">
            <a:avLst/>
          </a:prstGeom>
        </p:spPr>
      </p:pic>
      <p:pic>
        <p:nvPicPr>
          <p:cNvPr id="21" name="Graphic 20" descr="Podcast">
            <a:extLst>
              <a:ext uri="{FF2B5EF4-FFF2-40B4-BE49-F238E27FC236}">
                <a16:creationId xmlns:a16="http://schemas.microsoft.com/office/drawing/2014/main" id="{B7644659-5E9F-2744-A4A0-54181312E2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2962" y="4379572"/>
            <a:ext cx="914400" cy="9144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B5E0C760-E628-4845-990B-ECC9A10897FB}"/>
              </a:ext>
            </a:extLst>
          </p:cNvPr>
          <p:cNvPicPr>
            <a:picLocks noChangeAspect="1"/>
          </p:cNvPicPr>
          <p:nvPr/>
        </p:nvPicPr>
        <p:blipFill>
          <a:blip r:embed="rId13"/>
          <a:stretch>
            <a:fillRect/>
          </a:stretch>
        </p:blipFill>
        <p:spPr>
          <a:xfrm>
            <a:off x="8936045" y="4334031"/>
            <a:ext cx="1532589" cy="862081"/>
          </a:xfrm>
          <a:prstGeom prst="rect">
            <a:avLst/>
          </a:prstGeom>
        </p:spPr>
      </p:pic>
    </p:spTree>
    <p:extLst>
      <p:ext uri="{BB962C8B-B14F-4D97-AF65-F5344CB8AC3E}">
        <p14:creationId xmlns:p14="http://schemas.microsoft.com/office/powerpoint/2010/main" val="2929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B9D1B-5743-674F-B404-BD71E089F9A2}"/>
              </a:ext>
            </a:extLst>
          </p:cNvPr>
          <p:cNvSpPr>
            <a:spLocks noGrp="1"/>
          </p:cNvSpPr>
          <p:nvPr>
            <p:ph idx="1"/>
          </p:nvPr>
        </p:nvSpPr>
        <p:spPr>
          <a:xfrm>
            <a:off x="5923152" y="2649109"/>
            <a:ext cx="2078181" cy="2314777"/>
          </a:xfrm>
        </p:spPr>
        <p:txBody>
          <a:bodyPr vert="horz" lIns="91440" tIns="45720" rIns="91440" bIns="45720" rtlCol="0" anchor="t">
            <a:normAutofit lnSpcReduction="10000"/>
          </a:bodyPr>
          <a:lstStyle/>
          <a:p>
            <a:pPr marL="0" indent="0">
              <a:lnSpc>
                <a:spcPct val="100000"/>
              </a:lnSpc>
              <a:buNone/>
            </a:pPr>
            <a:r>
              <a:rPr lang="en-US" sz="1400" dirty="0">
                <a:latin typeface="Gill Sans MT"/>
              </a:rPr>
              <a:t>We collaborate with several Swedish and American media outlets where we set up interviews for radio, web-TV,  and newspapers, whether it is during an event or through other requests we can help you tailor it to your specific communication goals</a:t>
            </a:r>
          </a:p>
          <a:p>
            <a:endParaRPr lang="en-US" dirty="0"/>
          </a:p>
        </p:txBody>
      </p:sp>
      <p:sp>
        <p:nvSpPr>
          <p:cNvPr id="3" name="Title 2">
            <a:extLst>
              <a:ext uri="{FF2B5EF4-FFF2-40B4-BE49-F238E27FC236}">
                <a16:creationId xmlns:a16="http://schemas.microsoft.com/office/drawing/2014/main" id="{ABFD2811-77D0-7847-870B-950A7E694499}"/>
              </a:ext>
            </a:extLst>
          </p:cNvPr>
          <p:cNvSpPr>
            <a:spLocks noGrp="1"/>
          </p:cNvSpPr>
          <p:nvPr>
            <p:ph type="title"/>
          </p:nvPr>
        </p:nvSpPr>
        <p:spPr/>
        <p:txBody>
          <a:bodyPr>
            <a:normAutofit/>
          </a:bodyPr>
          <a:lstStyle/>
          <a:p>
            <a:r>
              <a:rPr lang="en-US" sz="3200" dirty="0"/>
              <a:t>WHAT WE OFFER – MARKETING SERVICES</a:t>
            </a:r>
          </a:p>
        </p:txBody>
      </p:sp>
      <p:pic>
        <p:nvPicPr>
          <p:cNvPr id="5" name="Graphic 4" descr="Internet">
            <a:extLst>
              <a:ext uri="{FF2B5EF4-FFF2-40B4-BE49-F238E27FC236}">
                <a16:creationId xmlns:a16="http://schemas.microsoft.com/office/drawing/2014/main" id="{628481AB-E530-3D45-97B6-4AB2E9CE9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8528" y="1627491"/>
            <a:ext cx="914400" cy="914400"/>
          </a:xfrm>
          <a:prstGeom prst="rect">
            <a:avLst/>
          </a:prstGeom>
        </p:spPr>
      </p:pic>
      <p:pic>
        <p:nvPicPr>
          <p:cNvPr id="3074" name="Picture 2" descr="Newstag: NGO Partners in our Infinite Heart Programme">
            <a:extLst>
              <a:ext uri="{FF2B5EF4-FFF2-40B4-BE49-F238E27FC236}">
                <a16:creationId xmlns:a16="http://schemas.microsoft.com/office/drawing/2014/main" id="{956B4B3F-6F30-E94A-972D-7601EFE5C6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041" b="23300"/>
          <a:stretch/>
        </p:blipFill>
        <p:spPr bwMode="auto">
          <a:xfrm>
            <a:off x="8401645" y="5099107"/>
            <a:ext cx="1335096" cy="689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blå Di TV 📺 | Vanliga frågor &amp; svar - Dagens industri">
            <a:extLst>
              <a:ext uri="{FF2B5EF4-FFF2-40B4-BE49-F238E27FC236}">
                <a16:creationId xmlns:a16="http://schemas.microsoft.com/office/drawing/2014/main" id="{6C0F2FF0-9891-2349-A191-FC8F41BF0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3160" y="5157690"/>
            <a:ext cx="1216129" cy="575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991E6536-6F8F-DF4A-B150-49D24BE253F7}"/>
              </a:ext>
            </a:extLst>
          </p:cNvPr>
          <p:cNvPicPr>
            <a:picLocks noChangeAspect="1"/>
          </p:cNvPicPr>
          <p:nvPr/>
        </p:nvPicPr>
        <p:blipFill>
          <a:blip r:embed="rId7"/>
          <a:stretch>
            <a:fillRect/>
          </a:stretch>
        </p:blipFill>
        <p:spPr>
          <a:xfrm>
            <a:off x="613946" y="5230509"/>
            <a:ext cx="2078180" cy="428625"/>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4E704AAC-9583-0E4C-84BD-E3E90AAC9A21}"/>
              </a:ext>
            </a:extLst>
          </p:cNvPr>
          <p:cNvPicPr>
            <a:picLocks noChangeAspect="1"/>
          </p:cNvPicPr>
          <p:nvPr/>
        </p:nvPicPr>
        <p:blipFill>
          <a:blip r:embed="rId8"/>
          <a:stretch>
            <a:fillRect/>
          </a:stretch>
        </p:blipFill>
        <p:spPr>
          <a:xfrm>
            <a:off x="3268549" y="5157690"/>
            <a:ext cx="2078182" cy="574261"/>
          </a:xfrm>
          <a:prstGeom prst="rect">
            <a:avLst/>
          </a:prstGeom>
        </p:spPr>
      </p:pic>
      <p:sp>
        <p:nvSpPr>
          <p:cNvPr id="16" name="Content Placeholder 1">
            <a:extLst>
              <a:ext uri="{FF2B5EF4-FFF2-40B4-BE49-F238E27FC236}">
                <a16:creationId xmlns:a16="http://schemas.microsoft.com/office/drawing/2014/main" id="{262C2E11-7135-EC47-B7F5-664DB4BFCBD0}"/>
              </a:ext>
            </a:extLst>
          </p:cNvPr>
          <p:cNvSpPr txBox="1">
            <a:spLocks/>
          </p:cNvSpPr>
          <p:nvPr/>
        </p:nvSpPr>
        <p:spPr>
          <a:xfrm>
            <a:off x="613947" y="2649109"/>
            <a:ext cx="2078181" cy="3683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Get valuable digital exposure to our network though a featured article in our monthly newsletter, </a:t>
            </a:r>
            <a:r>
              <a:rPr lang="en-US" sz="1400" dirty="0" err="1"/>
              <a:t>eCurrents</a:t>
            </a:r>
            <a:r>
              <a:rPr lang="en-US" sz="1400" dirty="0"/>
              <a:t>, distributed through our mailing list with </a:t>
            </a:r>
            <a:r>
              <a:rPr lang="en-US" sz="1400" b="1" dirty="0">
                <a:solidFill>
                  <a:srgbClr val="E23940"/>
                </a:solidFill>
              </a:rPr>
              <a:t>8,000 subscribers</a:t>
            </a:r>
            <a:r>
              <a:rPr lang="en-US" sz="1400" dirty="0"/>
              <a:t>, published on our website and across all our social media channels</a:t>
            </a:r>
            <a:endParaRPr lang="en-US" dirty="0"/>
          </a:p>
        </p:txBody>
      </p:sp>
      <p:sp>
        <p:nvSpPr>
          <p:cNvPr id="17" name="Content Placeholder 1">
            <a:extLst>
              <a:ext uri="{FF2B5EF4-FFF2-40B4-BE49-F238E27FC236}">
                <a16:creationId xmlns:a16="http://schemas.microsoft.com/office/drawing/2014/main" id="{FB03082F-1CE5-804A-8D51-EDBE9720B3C4}"/>
              </a:ext>
            </a:extLst>
          </p:cNvPr>
          <p:cNvSpPr txBox="1">
            <a:spLocks/>
          </p:cNvSpPr>
          <p:nvPr/>
        </p:nvSpPr>
        <p:spPr>
          <a:xfrm>
            <a:off x="3268552" y="2649109"/>
            <a:ext cx="2078180" cy="3683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We feature our members across all social media channels – Facebook, LinkedIn, Instagram, Twitter, and YouTube – where we have a uniquely influential following, and a </a:t>
            </a:r>
            <a:r>
              <a:rPr lang="en-US" sz="1400" b="1" dirty="0">
                <a:solidFill>
                  <a:srgbClr val="E23940"/>
                </a:solidFill>
              </a:rPr>
              <a:t>total of 6,300 followers</a:t>
            </a:r>
          </a:p>
          <a:p>
            <a:pPr marL="0" indent="0">
              <a:buNone/>
            </a:pPr>
            <a:endParaRPr lang="en-US" dirty="0"/>
          </a:p>
        </p:txBody>
      </p:sp>
      <p:pic>
        <p:nvPicPr>
          <p:cNvPr id="15" name="Graphic 14" descr="Email">
            <a:extLst>
              <a:ext uri="{FF2B5EF4-FFF2-40B4-BE49-F238E27FC236}">
                <a16:creationId xmlns:a16="http://schemas.microsoft.com/office/drawing/2014/main" id="{5608B1A0-7A41-D74A-B404-227ECE8E7A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845" y="1627491"/>
            <a:ext cx="817852" cy="817852"/>
          </a:xfrm>
          <a:prstGeom prst="rect">
            <a:avLst/>
          </a:prstGeom>
        </p:spPr>
      </p:pic>
      <p:pic>
        <p:nvPicPr>
          <p:cNvPr id="21" name="Graphic 20" descr="Podcast">
            <a:extLst>
              <a:ext uri="{FF2B5EF4-FFF2-40B4-BE49-F238E27FC236}">
                <a16:creationId xmlns:a16="http://schemas.microsoft.com/office/drawing/2014/main" id="{B7644659-5E9F-2744-A4A0-54181312E2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03818" y="1579217"/>
            <a:ext cx="914400" cy="9144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B5E0C760-E628-4845-990B-ECC9A10897FB}"/>
              </a:ext>
            </a:extLst>
          </p:cNvPr>
          <p:cNvPicPr>
            <a:picLocks noChangeAspect="1"/>
          </p:cNvPicPr>
          <p:nvPr/>
        </p:nvPicPr>
        <p:blipFill>
          <a:blip r:embed="rId13"/>
          <a:stretch>
            <a:fillRect/>
          </a:stretch>
        </p:blipFill>
        <p:spPr>
          <a:xfrm>
            <a:off x="5923151" y="4909861"/>
            <a:ext cx="1902075" cy="1069917"/>
          </a:xfrm>
          <a:prstGeom prst="rect">
            <a:avLst/>
          </a:prstGeom>
        </p:spPr>
      </p:pic>
    </p:spTree>
    <p:extLst>
      <p:ext uri="{BB962C8B-B14F-4D97-AF65-F5344CB8AC3E}">
        <p14:creationId xmlns:p14="http://schemas.microsoft.com/office/powerpoint/2010/main" val="164366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E4C46-69ED-4238-BA92-34EA2CB82A2A}"/>
              </a:ext>
            </a:extLst>
          </p:cNvPr>
          <p:cNvSpPr>
            <a:spLocks noGrp="1"/>
          </p:cNvSpPr>
          <p:nvPr>
            <p:ph type="body" idx="1"/>
          </p:nvPr>
        </p:nvSpPr>
        <p:spPr/>
        <p:txBody>
          <a:bodyPr/>
          <a:lstStyle/>
          <a:p>
            <a:r>
              <a:rPr lang="sv-SE" sz="2400" b="0" dirty="0"/>
              <a:t>USA</a:t>
            </a:r>
            <a:endParaRPr lang="sv-SE" b="0" dirty="0"/>
          </a:p>
        </p:txBody>
      </p:sp>
      <p:sp>
        <p:nvSpPr>
          <p:cNvPr id="3" name="Content Placeholder 2">
            <a:extLst>
              <a:ext uri="{FF2B5EF4-FFF2-40B4-BE49-F238E27FC236}">
                <a16:creationId xmlns:a16="http://schemas.microsoft.com/office/drawing/2014/main" id="{EEA1A99F-1255-48CD-BB27-8B0E24445A53}"/>
              </a:ext>
            </a:extLst>
          </p:cNvPr>
          <p:cNvSpPr>
            <a:spLocks noGrp="1"/>
          </p:cNvSpPr>
          <p:nvPr>
            <p:ph sz="half" idx="2"/>
          </p:nvPr>
        </p:nvSpPr>
        <p:spPr>
          <a:xfrm>
            <a:off x="1783697" y="2587333"/>
            <a:ext cx="3722749" cy="559901"/>
          </a:xfrm>
        </p:spPr>
        <p:txBody>
          <a:bodyPr>
            <a:normAutofit/>
          </a:bodyPr>
          <a:lstStyle/>
          <a:p>
            <a:pPr marL="0" indent="0">
              <a:lnSpc>
                <a:spcPct val="170000"/>
              </a:lnSpc>
              <a:buNone/>
            </a:pPr>
            <a:r>
              <a:rPr lang="sv-SE" sz="1400" dirty="0"/>
              <a:t>328 million</a:t>
            </a:r>
          </a:p>
        </p:txBody>
      </p:sp>
      <p:sp>
        <p:nvSpPr>
          <p:cNvPr id="4" name="Text Placeholder 3">
            <a:extLst>
              <a:ext uri="{FF2B5EF4-FFF2-40B4-BE49-F238E27FC236}">
                <a16:creationId xmlns:a16="http://schemas.microsoft.com/office/drawing/2014/main" id="{1AB2BD1A-277B-4A33-A295-2FD3C85992BD}"/>
              </a:ext>
            </a:extLst>
          </p:cNvPr>
          <p:cNvSpPr>
            <a:spLocks noGrp="1"/>
          </p:cNvSpPr>
          <p:nvPr>
            <p:ph type="body" sz="quarter" idx="3"/>
          </p:nvPr>
        </p:nvSpPr>
        <p:spPr/>
        <p:txBody>
          <a:bodyPr/>
          <a:lstStyle/>
          <a:p>
            <a:r>
              <a:rPr lang="sv-SE" sz="2400" b="0" dirty="0"/>
              <a:t>SWEDEN</a:t>
            </a:r>
            <a:endParaRPr lang="sv-SE" b="0" dirty="0"/>
          </a:p>
        </p:txBody>
      </p:sp>
      <p:sp>
        <p:nvSpPr>
          <p:cNvPr id="5" name="Content Placeholder 4">
            <a:extLst>
              <a:ext uri="{FF2B5EF4-FFF2-40B4-BE49-F238E27FC236}">
                <a16:creationId xmlns:a16="http://schemas.microsoft.com/office/drawing/2014/main" id="{2C201B15-184F-4E72-A1B8-D2B9428CBA5E}"/>
              </a:ext>
            </a:extLst>
          </p:cNvPr>
          <p:cNvSpPr>
            <a:spLocks noGrp="1"/>
          </p:cNvSpPr>
          <p:nvPr>
            <p:ph sz="quarter" idx="4"/>
          </p:nvPr>
        </p:nvSpPr>
        <p:spPr>
          <a:xfrm>
            <a:off x="6979719" y="2571917"/>
            <a:ext cx="5183188" cy="426916"/>
          </a:xfrm>
        </p:spPr>
        <p:txBody>
          <a:bodyPr>
            <a:normAutofit/>
          </a:bodyPr>
          <a:lstStyle/>
          <a:p>
            <a:pPr marL="0" indent="0">
              <a:lnSpc>
                <a:spcPct val="150000"/>
              </a:lnSpc>
              <a:buNone/>
            </a:pPr>
            <a:r>
              <a:rPr lang="en-US" sz="1400" dirty="0"/>
              <a:t>10 million</a:t>
            </a:r>
          </a:p>
        </p:txBody>
      </p:sp>
      <p:sp>
        <p:nvSpPr>
          <p:cNvPr id="6" name="Title 5">
            <a:extLst>
              <a:ext uri="{FF2B5EF4-FFF2-40B4-BE49-F238E27FC236}">
                <a16:creationId xmlns:a16="http://schemas.microsoft.com/office/drawing/2014/main" id="{FAA35E54-AD81-4362-A831-FB813A4DFB86}"/>
              </a:ext>
            </a:extLst>
          </p:cNvPr>
          <p:cNvSpPr>
            <a:spLocks noGrp="1"/>
          </p:cNvSpPr>
          <p:nvPr>
            <p:ph type="title"/>
          </p:nvPr>
        </p:nvSpPr>
        <p:spPr/>
        <p:txBody>
          <a:bodyPr>
            <a:normAutofit/>
          </a:bodyPr>
          <a:lstStyle/>
          <a:p>
            <a:r>
              <a:rPr lang="sv-SE" sz="3200" b="1" dirty="0"/>
              <a:t>USA &amp; SWEDEN</a:t>
            </a:r>
          </a:p>
        </p:txBody>
      </p:sp>
      <p:pic>
        <p:nvPicPr>
          <p:cNvPr id="10" name="Graphic 9" descr="Group of people">
            <a:extLst>
              <a:ext uri="{FF2B5EF4-FFF2-40B4-BE49-F238E27FC236}">
                <a16:creationId xmlns:a16="http://schemas.microsoft.com/office/drawing/2014/main" id="{7B54874C-2D4B-6F4D-B62B-F346262A84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888" y="2596597"/>
            <a:ext cx="381000" cy="381000"/>
          </a:xfrm>
          <a:prstGeom prst="rect">
            <a:avLst/>
          </a:prstGeom>
        </p:spPr>
      </p:pic>
      <p:pic>
        <p:nvPicPr>
          <p:cNvPr id="12" name="Graphic 11" descr="Group of people">
            <a:extLst>
              <a:ext uri="{FF2B5EF4-FFF2-40B4-BE49-F238E27FC236}">
                <a16:creationId xmlns:a16="http://schemas.microsoft.com/office/drawing/2014/main" id="{5927407E-5E5C-A248-B5B9-3F686FFAB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2200" y="2594875"/>
            <a:ext cx="381000" cy="3810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E8D3F7AD-349A-BE4A-AA21-3A8387AD74BA}"/>
              </a:ext>
            </a:extLst>
          </p:cNvPr>
          <p:cNvPicPr>
            <a:picLocks noChangeAspect="1"/>
          </p:cNvPicPr>
          <p:nvPr/>
        </p:nvPicPr>
        <p:blipFill>
          <a:blip r:embed="rId5"/>
          <a:stretch>
            <a:fillRect/>
          </a:stretch>
        </p:blipFill>
        <p:spPr>
          <a:xfrm>
            <a:off x="828594" y="3279117"/>
            <a:ext cx="580177" cy="511317"/>
          </a:xfrm>
          <a:prstGeom prst="rect">
            <a:avLst/>
          </a:prstGeom>
        </p:spPr>
      </p:pic>
      <p:pic>
        <p:nvPicPr>
          <p:cNvPr id="15" name="Picture 14" descr="A close up of a sign&#10;&#10;Description automatically generated">
            <a:extLst>
              <a:ext uri="{FF2B5EF4-FFF2-40B4-BE49-F238E27FC236}">
                <a16:creationId xmlns:a16="http://schemas.microsoft.com/office/drawing/2014/main" id="{D6EFE264-128C-E947-8850-901C79F4BBBA}"/>
              </a:ext>
            </a:extLst>
          </p:cNvPr>
          <p:cNvPicPr>
            <a:picLocks noChangeAspect="1"/>
          </p:cNvPicPr>
          <p:nvPr/>
        </p:nvPicPr>
        <p:blipFill>
          <a:blip r:embed="rId5"/>
          <a:stretch>
            <a:fillRect/>
          </a:stretch>
        </p:blipFill>
        <p:spPr>
          <a:xfrm>
            <a:off x="6078284" y="3325752"/>
            <a:ext cx="580177" cy="511317"/>
          </a:xfrm>
          <a:prstGeom prst="rect">
            <a:avLst/>
          </a:prstGeom>
        </p:spPr>
      </p:pic>
      <p:sp>
        <p:nvSpPr>
          <p:cNvPr id="16" name="Content Placeholder 2">
            <a:extLst>
              <a:ext uri="{FF2B5EF4-FFF2-40B4-BE49-F238E27FC236}">
                <a16:creationId xmlns:a16="http://schemas.microsoft.com/office/drawing/2014/main" id="{C0426DF3-D8B1-9E41-8AD0-ED9D33F807FC}"/>
              </a:ext>
            </a:extLst>
          </p:cNvPr>
          <p:cNvSpPr txBox="1">
            <a:spLocks/>
          </p:cNvSpPr>
          <p:nvPr/>
        </p:nvSpPr>
        <p:spPr>
          <a:xfrm>
            <a:off x="1783697" y="3224163"/>
            <a:ext cx="3960255" cy="777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t>$21.428 trillion (2019)</a:t>
            </a:r>
            <a:endParaRPr lang="sv-SE" sz="1400" dirty="0"/>
          </a:p>
          <a:p>
            <a:pPr marL="0" indent="0">
              <a:lnSpc>
                <a:spcPct val="100000"/>
              </a:lnSpc>
              <a:spcBef>
                <a:spcPts val="400"/>
              </a:spcBef>
              <a:buFont typeface="Arial" panose="020B0604020202020204" pitchFamily="34" charset="0"/>
              <a:buNone/>
            </a:pPr>
            <a:r>
              <a:rPr lang="sv-SE" sz="1400" dirty="0"/>
              <a:t>Per capita: $62,794</a:t>
            </a:r>
          </a:p>
        </p:txBody>
      </p:sp>
      <p:sp>
        <p:nvSpPr>
          <p:cNvPr id="19" name="Content Placeholder 2">
            <a:extLst>
              <a:ext uri="{FF2B5EF4-FFF2-40B4-BE49-F238E27FC236}">
                <a16:creationId xmlns:a16="http://schemas.microsoft.com/office/drawing/2014/main" id="{C009A477-A1C7-7648-B963-44ED34F02F21}"/>
              </a:ext>
            </a:extLst>
          </p:cNvPr>
          <p:cNvSpPr txBox="1">
            <a:spLocks/>
          </p:cNvSpPr>
          <p:nvPr/>
        </p:nvSpPr>
        <p:spPr>
          <a:xfrm>
            <a:off x="1783697" y="4096069"/>
            <a:ext cx="3602616" cy="1679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t>The United States is a recognized leader in research and development (R&amp;D), and registers more international patents than any other country</a:t>
            </a:r>
          </a:p>
        </p:txBody>
      </p:sp>
      <p:pic>
        <p:nvPicPr>
          <p:cNvPr id="21" name="Graphic 20" descr="Arrow circle">
            <a:extLst>
              <a:ext uri="{FF2B5EF4-FFF2-40B4-BE49-F238E27FC236}">
                <a16:creationId xmlns:a16="http://schemas.microsoft.com/office/drawing/2014/main" id="{DAB0EE93-A5F8-1C49-B2EF-9C85E4119C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593" y="4105062"/>
            <a:ext cx="580178" cy="580178"/>
          </a:xfrm>
          <a:prstGeom prst="rect">
            <a:avLst/>
          </a:prstGeom>
        </p:spPr>
      </p:pic>
      <p:sp>
        <p:nvSpPr>
          <p:cNvPr id="22" name="Content Placeholder 4">
            <a:extLst>
              <a:ext uri="{FF2B5EF4-FFF2-40B4-BE49-F238E27FC236}">
                <a16:creationId xmlns:a16="http://schemas.microsoft.com/office/drawing/2014/main" id="{BA9E4A95-A442-8641-8BC4-8A15ACA2B09D}"/>
              </a:ext>
            </a:extLst>
          </p:cNvPr>
          <p:cNvSpPr txBox="1">
            <a:spLocks/>
          </p:cNvSpPr>
          <p:nvPr/>
        </p:nvSpPr>
        <p:spPr>
          <a:xfrm>
            <a:off x="6979719" y="3244091"/>
            <a:ext cx="5183188" cy="67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400"/>
              </a:spcBef>
              <a:buNone/>
            </a:pPr>
            <a:r>
              <a:rPr lang="en-US" sz="1400" dirty="0"/>
              <a:t>$528.929 billion (2019)</a:t>
            </a:r>
          </a:p>
          <a:p>
            <a:pPr marL="0" indent="0">
              <a:lnSpc>
                <a:spcPct val="120000"/>
              </a:lnSpc>
              <a:spcBef>
                <a:spcPts val="400"/>
              </a:spcBef>
              <a:buNone/>
            </a:pPr>
            <a:r>
              <a:rPr lang="en-US" sz="1400" dirty="0"/>
              <a:t>Per capita: $54,608</a:t>
            </a:r>
          </a:p>
        </p:txBody>
      </p:sp>
      <p:sp>
        <p:nvSpPr>
          <p:cNvPr id="23" name="Content Placeholder 4">
            <a:extLst>
              <a:ext uri="{FF2B5EF4-FFF2-40B4-BE49-F238E27FC236}">
                <a16:creationId xmlns:a16="http://schemas.microsoft.com/office/drawing/2014/main" id="{BED17151-68FA-334B-9624-7F36BDF059F0}"/>
              </a:ext>
            </a:extLst>
          </p:cNvPr>
          <p:cNvSpPr txBox="1">
            <a:spLocks/>
          </p:cNvSpPr>
          <p:nvPr/>
        </p:nvSpPr>
        <p:spPr>
          <a:xfrm>
            <a:off x="6979719" y="4091954"/>
            <a:ext cx="3602616" cy="16794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t>Sweden is recognized by a number of international indexes as one of the most innovative countries in the world</a:t>
            </a:r>
          </a:p>
        </p:txBody>
      </p:sp>
      <p:pic>
        <p:nvPicPr>
          <p:cNvPr id="27" name="Graphic 26" descr="Lightbulb and gear">
            <a:extLst>
              <a:ext uri="{FF2B5EF4-FFF2-40B4-BE49-F238E27FC236}">
                <a16:creationId xmlns:a16="http://schemas.microsoft.com/office/drawing/2014/main" id="{A1E80DAD-0807-B445-835C-26AC872B93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47144" y="4139492"/>
            <a:ext cx="511317" cy="511317"/>
          </a:xfrm>
          <a:prstGeom prst="rect">
            <a:avLst/>
          </a:prstGeom>
        </p:spPr>
      </p:pic>
    </p:spTree>
    <p:extLst>
      <p:ext uri="{BB962C8B-B14F-4D97-AF65-F5344CB8AC3E}">
        <p14:creationId xmlns:p14="http://schemas.microsoft.com/office/powerpoint/2010/main" val="288679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DAF368-4179-C244-A50E-1CFCAFC225E1}"/>
              </a:ext>
            </a:extLst>
          </p:cNvPr>
          <p:cNvSpPr>
            <a:spLocks noGrp="1"/>
          </p:cNvSpPr>
          <p:nvPr>
            <p:ph idx="1"/>
          </p:nvPr>
        </p:nvSpPr>
        <p:spPr>
          <a:xfrm>
            <a:off x="6374992" y="2816537"/>
            <a:ext cx="1713499" cy="4351338"/>
          </a:xfrm>
        </p:spPr>
        <p:txBody>
          <a:bodyPr>
            <a:normAutofit/>
          </a:bodyPr>
          <a:lstStyle/>
          <a:p>
            <a:pPr marL="0" indent="0">
              <a:buNone/>
            </a:pPr>
            <a:r>
              <a:rPr lang="en-US" sz="1400" dirty="0"/>
              <a:t>Sweden and the United States share a focus on </a:t>
            </a:r>
            <a:r>
              <a:rPr lang="en-US" sz="1400" b="1" dirty="0">
                <a:solidFill>
                  <a:srgbClr val="E23940"/>
                </a:solidFill>
              </a:rPr>
              <a:t>innovation</a:t>
            </a:r>
            <a:r>
              <a:rPr lang="en-US" sz="1400" dirty="0"/>
              <a:t> as a driving force for economic growth and job creation</a:t>
            </a:r>
            <a:endParaRPr lang="en-US" sz="1200" dirty="0"/>
          </a:p>
          <a:p>
            <a:pPr marL="0" indent="0">
              <a:buNone/>
            </a:pPr>
            <a:r>
              <a:rPr lang="en-US" sz="1100" dirty="0"/>
              <a:t>After Silicon Valley, Stockholm has the second largest number of billion-dollar startups per capita in the world</a:t>
            </a:r>
          </a:p>
        </p:txBody>
      </p:sp>
      <p:sp>
        <p:nvSpPr>
          <p:cNvPr id="5" name="Title 4">
            <a:extLst>
              <a:ext uri="{FF2B5EF4-FFF2-40B4-BE49-F238E27FC236}">
                <a16:creationId xmlns:a16="http://schemas.microsoft.com/office/drawing/2014/main" id="{DC0FDC88-70B3-AA48-9A45-48F8AD759162}"/>
              </a:ext>
            </a:extLst>
          </p:cNvPr>
          <p:cNvSpPr>
            <a:spLocks noGrp="1"/>
          </p:cNvSpPr>
          <p:nvPr>
            <p:ph type="title"/>
          </p:nvPr>
        </p:nvSpPr>
        <p:spPr/>
        <p:txBody>
          <a:bodyPr>
            <a:normAutofit/>
          </a:bodyPr>
          <a:lstStyle/>
          <a:p>
            <a:r>
              <a:rPr lang="en-US" sz="3200" b="1" dirty="0"/>
              <a:t>USA &amp; SWEDEN</a:t>
            </a:r>
          </a:p>
        </p:txBody>
      </p:sp>
      <p:sp>
        <p:nvSpPr>
          <p:cNvPr id="3" name="TextBox 2">
            <a:extLst>
              <a:ext uri="{FF2B5EF4-FFF2-40B4-BE49-F238E27FC236}">
                <a16:creationId xmlns:a16="http://schemas.microsoft.com/office/drawing/2014/main" id="{E423DEB6-8749-4748-B9BB-95D383D000CB}"/>
              </a:ext>
            </a:extLst>
          </p:cNvPr>
          <p:cNvSpPr txBox="1"/>
          <p:nvPr/>
        </p:nvSpPr>
        <p:spPr>
          <a:xfrm>
            <a:off x="673441" y="2816537"/>
            <a:ext cx="1713499" cy="2523768"/>
          </a:xfrm>
          <a:prstGeom prst="rect">
            <a:avLst/>
          </a:prstGeom>
          <a:noFill/>
        </p:spPr>
        <p:txBody>
          <a:bodyPr wrap="square" rtlCol="0">
            <a:spAutoFit/>
          </a:bodyPr>
          <a:lstStyle/>
          <a:p>
            <a:r>
              <a:rPr lang="en-US" sz="1400" dirty="0">
                <a:solidFill>
                  <a:srgbClr val="123559"/>
                </a:solidFill>
                <a:latin typeface="Gill Sans MT" panose="020B0502020104020203" pitchFamily="34" charset="77"/>
              </a:rPr>
              <a:t>Sweden recognized the United States in 1783 by signing a treaty negotiated by Benjamin Franklin. Diplomatic relations were established in 1818 and have remained unbroken since that time</a:t>
            </a:r>
          </a:p>
          <a:p>
            <a:endParaRPr lang="en-US" dirty="0"/>
          </a:p>
        </p:txBody>
      </p:sp>
      <p:sp>
        <p:nvSpPr>
          <p:cNvPr id="13" name="TextBox 12">
            <a:extLst>
              <a:ext uri="{FF2B5EF4-FFF2-40B4-BE49-F238E27FC236}">
                <a16:creationId xmlns:a16="http://schemas.microsoft.com/office/drawing/2014/main" id="{2D7BB3F8-65AB-1242-A3AC-5F205A6FDD5B}"/>
              </a:ext>
            </a:extLst>
          </p:cNvPr>
          <p:cNvSpPr txBox="1"/>
          <p:nvPr/>
        </p:nvSpPr>
        <p:spPr>
          <a:xfrm>
            <a:off x="2573958" y="2842373"/>
            <a:ext cx="1713499" cy="1877437"/>
          </a:xfrm>
          <a:prstGeom prst="rect">
            <a:avLst/>
          </a:prstGeom>
          <a:noFill/>
        </p:spPr>
        <p:txBody>
          <a:bodyPr wrap="square" rtlCol="0">
            <a:spAutoFit/>
          </a:bodyPr>
          <a:lstStyle/>
          <a:p>
            <a:r>
              <a:rPr lang="en-US" sz="1400" dirty="0">
                <a:solidFill>
                  <a:srgbClr val="123559"/>
                </a:solidFill>
                <a:latin typeface="Gill Sans MT" panose="020B0502020104020203" pitchFamily="34" charset="77"/>
              </a:rPr>
              <a:t>The United States is </a:t>
            </a:r>
            <a:r>
              <a:rPr lang="en-US" sz="1400" b="1" dirty="0">
                <a:solidFill>
                  <a:srgbClr val="E23940"/>
                </a:solidFill>
                <a:latin typeface="Gill Sans MT" panose="020B0502020104020203" pitchFamily="34" charset="77"/>
              </a:rPr>
              <a:t>Sweden’s largest trading partner </a:t>
            </a:r>
            <a:r>
              <a:rPr lang="en-US" sz="1400" dirty="0">
                <a:solidFill>
                  <a:srgbClr val="123559"/>
                </a:solidFill>
                <a:latin typeface="Gill Sans MT" panose="020B0502020104020203" pitchFamily="34" charset="77"/>
              </a:rPr>
              <a:t>outside Europe and the third largest export market for Swedish companies</a:t>
            </a:r>
          </a:p>
          <a:p>
            <a:endParaRPr lang="en-US" dirty="0"/>
          </a:p>
        </p:txBody>
      </p:sp>
      <p:sp>
        <p:nvSpPr>
          <p:cNvPr id="15" name="TextBox 14">
            <a:extLst>
              <a:ext uri="{FF2B5EF4-FFF2-40B4-BE49-F238E27FC236}">
                <a16:creationId xmlns:a16="http://schemas.microsoft.com/office/drawing/2014/main" id="{4312094B-CDDE-374E-9723-C15B52ABAE58}"/>
              </a:ext>
            </a:extLst>
          </p:cNvPr>
          <p:cNvSpPr txBox="1"/>
          <p:nvPr/>
        </p:nvSpPr>
        <p:spPr>
          <a:xfrm>
            <a:off x="10129512" y="2842373"/>
            <a:ext cx="1713499" cy="1231106"/>
          </a:xfrm>
          <a:prstGeom prst="rect">
            <a:avLst/>
          </a:prstGeom>
          <a:noFill/>
        </p:spPr>
        <p:txBody>
          <a:bodyPr wrap="square" rtlCol="0">
            <a:spAutoFit/>
          </a:bodyPr>
          <a:lstStyle/>
          <a:p>
            <a:r>
              <a:rPr lang="en-US" sz="1400" dirty="0">
                <a:solidFill>
                  <a:srgbClr val="123559"/>
                </a:solidFill>
                <a:latin typeface="Gill Sans MT" panose="020B0502020104020203" pitchFamily="34" charset="77"/>
              </a:rPr>
              <a:t>Sweden is one of the largest investors per capita in the United States</a:t>
            </a:r>
          </a:p>
          <a:p>
            <a:endParaRPr lang="en-US" dirty="0"/>
          </a:p>
        </p:txBody>
      </p:sp>
      <p:sp>
        <p:nvSpPr>
          <p:cNvPr id="17" name="TextBox 16">
            <a:extLst>
              <a:ext uri="{FF2B5EF4-FFF2-40B4-BE49-F238E27FC236}">
                <a16:creationId xmlns:a16="http://schemas.microsoft.com/office/drawing/2014/main" id="{F1A9C57B-863B-3D4F-AEDA-409FA7B8C0AD}"/>
              </a:ext>
            </a:extLst>
          </p:cNvPr>
          <p:cNvSpPr txBox="1"/>
          <p:nvPr/>
        </p:nvSpPr>
        <p:spPr>
          <a:xfrm>
            <a:off x="8252252" y="2816537"/>
            <a:ext cx="1713499" cy="1446550"/>
          </a:xfrm>
          <a:prstGeom prst="rect">
            <a:avLst/>
          </a:prstGeom>
          <a:noFill/>
        </p:spPr>
        <p:txBody>
          <a:bodyPr wrap="square" rtlCol="0">
            <a:spAutoFit/>
          </a:bodyPr>
          <a:lstStyle/>
          <a:p>
            <a:r>
              <a:rPr lang="en-US" sz="1400" dirty="0">
                <a:solidFill>
                  <a:srgbClr val="123559"/>
                </a:solidFill>
                <a:latin typeface="Gill Sans MT" panose="020B0502020104020203" pitchFamily="34" charset="77"/>
              </a:rPr>
              <a:t>Approximately </a:t>
            </a:r>
            <a:r>
              <a:rPr lang="en-US" sz="1400" b="1" dirty="0">
                <a:solidFill>
                  <a:srgbClr val="E23940"/>
                </a:solidFill>
                <a:latin typeface="Gill Sans MT" panose="020B0502020104020203" pitchFamily="34" charset="77"/>
              </a:rPr>
              <a:t>25 percent </a:t>
            </a:r>
            <a:r>
              <a:rPr lang="en-US" sz="1400" dirty="0">
                <a:solidFill>
                  <a:srgbClr val="123559"/>
                </a:solidFill>
                <a:latin typeface="Gill Sans MT" panose="020B0502020104020203" pitchFamily="34" charset="77"/>
              </a:rPr>
              <a:t>of Swedish companies’ global revenue comes from the United States</a:t>
            </a:r>
          </a:p>
          <a:p>
            <a:endParaRPr lang="en-US" dirty="0"/>
          </a:p>
        </p:txBody>
      </p:sp>
      <p:sp>
        <p:nvSpPr>
          <p:cNvPr id="19" name="TextBox 18">
            <a:extLst>
              <a:ext uri="{FF2B5EF4-FFF2-40B4-BE49-F238E27FC236}">
                <a16:creationId xmlns:a16="http://schemas.microsoft.com/office/drawing/2014/main" id="{01FEF5D9-0E17-DC46-906F-21AFD73F95D7}"/>
              </a:ext>
            </a:extLst>
          </p:cNvPr>
          <p:cNvSpPr txBox="1"/>
          <p:nvPr/>
        </p:nvSpPr>
        <p:spPr>
          <a:xfrm>
            <a:off x="4474475" y="2830504"/>
            <a:ext cx="1713499" cy="3108543"/>
          </a:xfrm>
          <a:prstGeom prst="rect">
            <a:avLst/>
          </a:prstGeom>
          <a:noFill/>
        </p:spPr>
        <p:txBody>
          <a:bodyPr wrap="square" rtlCol="0">
            <a:spAutoFit/>
          </a:bodyPr>
          <a:lstStyle/>
          <a:p>
            <a:r>
              <a:rPr lang="en-US" sz="1400" dirty="0">
                <a:solidFill>
                  <a:srgbClr val="123559"/>
                </a:solidFill>
                <a:latin typeface="Gill Sans MT" panose="020B0502020104020203" pitchFamily="34" charset="77"/>
              </a:rPr>
              <a:t>Economic interactions with Swedish businesses and industry </a:t>
            </a:r>
            <a:r>
              <a:rPr lang="en-US" sz="1400" b="1" dirty="0">
                <a:solidFill>
                  <a:srgbClr val="E23940"/>
                </a:solidFill>
                <a:latin typeface="Gill Sans MT" panose="020B0502020104020203" pitchFamily="34" charset="77"/>
              </a:rPr>
              <a:t>create more than 360,000 jobs </a:t>
            </a:r>
            <a:r>
              <a:rPr lang="en-US" sz="1400" dirty="0">
                <a:solidFill>
                  <a:srgbClr val="123559"/>
                </a:solidFill>
                <a:latin typeface="Gill Sans MT" panose="020B0502020104020203" pitchFamily="34" charset="77"/>
              </a:rPr>
              <a:t>in the United States</a:t>
            </a:r>
          </a:p>
          <a:p>
            <a:endParaRPr lang="en-US" sz="1400" dirty="0">
              <a:solidFill>
                <a:srgbClr val="123559"/>
              </a:solidFill>
              <a:latin typeface="Gill Sans MT" panose="020B0502020104020203" pitchFamily="34" charset="77"/>
            </a:endParaRPr>
          </a:p>
          <a:p>
            <a:r>
              <a:rPr lang="en-US" sz="1100" dirty="0">
                <a:solidFill>
                  <a:srgbClr val="123559"/>
                </a:solidFill>
                <a:latin typeface="Gill Sans MT" panose="020B0502020104020203" pitchFamily="34" charset="77"/>
              </a:rPr>
              <a:t>When you take subcontractors, infrastructure, and related services into account, the total reaches nearly </a:t>
            </a:r>
            <a:r>
              <a:rPr lang="en-US" sz="1100" b="1" dirty="0">
                <a:solidFill>
                  <a:srgbClr val="123559"/>
                </a:solidFill>
                <a:latin typeface="Gill Sans MT" panose="020B0502020104020203" pitchFamily="34" charset="77"/>
              </a:rPr>
              <a:t>one million jobs</a:t>
            </a:r>
          </a:p>
          <a:p>
            <a:endParaRPr lang="en-US" dirty="0"/>
          </a:p>
        </p:txBody>
      </p:sp>
      <p:pic>
        <p:nvPicPr>
          <p:cNvPr id="11" name="Graphic 10" descr="Handshake">
            <a:extLst>
              <a:ext uri="{FF2B5EF4-FFF2-40B4-BE49-F238E27FC236}">
                <a16:creationId xmlns:a16="http://schemas.microsoft.com/office/drawing/2014/main" id="{E228D0FC-C5AF-2441-BAB6-82FE8AB39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571" y="1706199"/>
            <a:ext cx="914400" cy="914400"/>
          </a:xfrm>
          <a:prstGeom prst="rect">
            <a:avLst/>
          </a:prstGeom>
        </p:spPr>
      </p:pic>
      <p:pic>
        <p:nvPicPr>
          <p:cNvPr id="26" name="Graphic 25" descr="World">
            <a:extLst>
              <a:ext uri="{FF2B5EF4-FFF2-40B4-BE49-F238E27FC236}">
                <a16:creationId xmlns:a16="http://schemas.microsoft.com/office/drawing/2014/main" id="{79F5A826-5B4C-B040-8F77-6EF83BBC4C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4456" y="1706199"/>
            <a:ext cx="914400" cy="914400"/>
          </a:xfrm>
          <a:prstGeom prst="rect">
            <a:avLst/>
          </a:prstGeom>
        </p:spPr>
      </p:pic>
      <p:pic>
        <p:nvPicPr>
          <p:cNvPr id="30" name="Graphic 29" descr="Dollar">
            <a:extLst>
              <a:ext uri="{FF2B5EF4-FFF2-40B4-BE49-F238E27FC236}">
                <a16:creationId xmlns:a16="http://schemas.microsoft.com/office/drawing/2014/main" id="{5B4C3926-06C6-054C-9AAF-5AAF6D86A5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7735" y="1706199"/>
            <a:ext cx="914400" cy="914400"/>
          </a:xfrm>
          <a:prstGeom prst="rect">
            <a:avLst/>
          </a:prstGeom>
        </p:spPr>
      </p:pic>
      <p:pic>
        <p:nvPicPr>
          <p:cNvPr id="32" name="Graphic 31" descr="Money">
            <a:extLst>
              <a:ext uri="{FF2B5EF4-FFF2-40B4-BE49-F238E27FC236}">
                <a16:creationId xmlns:a16="http://schemas.microsoft.com/office/drawing/2014/main" id="{97BC6B1E-7143-3049-BD2C-BF09BD7CB3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7189" y="1709168"/>
            <a:ext cx="914400" cy="914400"/>
          </a:xfrm>
          <a:prstGeom prst="rect">
            <a:avLst/>
          </a:prstGeom>
        </p:spPr>
      </p:pic>
      <p:pic>
        <p:nvPicPr>
          <p:cNvPr id="34" name="Graphic 33" descr="Puzzle pieces">
            <a:extLst>
              <a:ext uri="{FF2B5EF4-FFF2-40B4-BE49-F238E27FC236}">
                <a16:creationId xmlns:a16="http://schemas.microsoft.com/office/drawing/2014/main" id="{69D490F2-D783-1647-B9B3-B30363A3F2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10753" y="1706199"/>
            <a:ext cx="914400" cy="914400"/>
          </a:xfrm>
          <a:prstGeom prst="rect">
            <a:avLst/>
          </a:prstGeom>
        </p:spPr>
      </p:pic>
      <p:pic>
        <p:nvPicPr>
          <p:cNvPr id="36" name="Graphic 35" descr="Briefcase">
            <a:extLst>
              <a:ext uri="{FF2B5EF4-FFF2-40B4-BE49-F238E27FC236}">
                <a16:creationId xmlns:a16="http://schemas.microsoft.com/office/drawing/2014/main" id="{2E7A816A-7649-EB43-9BC4-57DE1A466B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49666" y="1706199"/>
            <a:ext cx="914400" cy="914400"/>
          </a:xfrm>
          <a:prstGeom prst="rect">
            <a:avLst/>
          </a:prstGeom>
        </p:spPr>
      </p:pic>
    </p:spTree>
    <p:extLst>
      <p:ext uri="{BB962C8B-B14F-4D97-AF65-F5344CB8AC3E}">
        <p14:creationId xmlns:p14="http://schemas.microsoft.com/office/powerpoint/2010/main" val="970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2E1D12-7D24-FA4C-AEB0-EC5E0ED03250}"/>
              </a:ext>
            </a:extLst>
          </p:cNvPr>
          <p:cNvSpPr>
            <a:spLocks noGrp="1"/>
          </p:cNvSpPr>
          <p:nvPr>
            <p:ph idx="1"/>
          </p:nvPr>
        </p:nvSpPr>
        <p:spPr>
          <a:xfrm>
            <a:off x="1840403" y="4329087"/>
            <a:ext cx="4701559" cy="1270660"/>
          </a:xfrm>
        </p:spPr>
        <p:txBody>
          <a:bodyPr>
            <a:normAutofit/>
          </a:bodyPr>
          <a:lstStyle/>
          <a:p>
            <a:pPr marL="0" indent="0">
              <a:lnSpc>
                <a:spcPct val="100000"/>
              </a:lnSpc>
              <a:buNone/>
            </a:pPr>
            <a:r>
              <a:rPr lang="en-US" sz="1400" dirty="0"/>
              <a:t>Our members enjoy the benefits of being part of a greater </a:t>
            </a:r>
            <a:r>
              <a:rPr lang="en-US" sz="1400" b="1" dirty="0">
                <a:solidFill>
                  <a:srgbClr val="E23940"/>
                </a:solidFill>
              </a:rPr>
              <a:t>Swedish-American business community</a:t>
            </a:r>
            <a:r>
              <a:rPr lang="en-US" sz="1400" dirty="0"/>
              <a:t>, getting business referrals from from valuable SACC connections, as well as access to our regional, national, and international network</a:t>
            </a:r>
          </a:p>
        </p:txBody>
      </p:sp>
      <p:sp>
        <p:nvSpPr>
          <p:cNvPr id="4" name="Title 3">
            <a:extLst>
              <a:ext uri="{FF2B5EF4-FFF2-40B4-BE49-F238E27FC236}">
                <a16:creationId xmlns:a16="http://schemas.microsoft.com/office/drawing/2014/main" id="{2B67D5FD-25F6-9E48-ACE9-B6F5C59BBDD9}"/>
              </a:ext>
            </a:extLst>
          </p:cNvPr>
          <p:cNvSpPr>
            <a:spLocks noGrp="1"/>
          </p:cNvSpPr>
          <p:nvPr>
            <p:ph type="title"/>
          </p:nvPr>
        </p:nvSpPr>
        <p:spPr/>
        <p:txBody>
          <a:bodyPr>
            <a:normAutofit/>
          </a:bodyPr>
          <a:lstStyle/>
          <a:p>
            <a:r>
              <a:rPr lang="en-US" sz="3200" b="1" dirty="0"/>
              <a:t>SACC-USA</a:t>
            </a:r>
          </a:p>
        </p:txBody>
      </p:sp>
      <p:sp>
        <p:nvSpPr>
          <p:cNvPr id="6" name="Content Placeholder 4">
            <a:extLst>
              <a:ext uri="{FF2B5EF4-FFF2-40B4-BE49-F238E27FC236}">
                <a16:creationId xmlns:a16="http://schemas.microsoft.com/office/drawing/2014/main" id="{2D3BACE1-703D-1E47-A5EC-203B876BC20A}"/>
              </a:ext>
            </a:extLst>
          </p:cNvPr>
          <p:cNvSpPr txBox="1">
            <a:spLocks/>
          </p:cNvSpPr>
          <p:nvPr/>
        </p:nvSpPr>
        <p:spPr>
          <a:xfrm>
            <a:off x="6306521" y="3189486"/>
            <a:ext cx="4441371" cy="2106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1">
            <a:extLst>
              <a:ext uri="{FF2B5EF4-FFF2-40B4-BE49-F238E27FC236}">
                <a16:creationId xmlns:a16="http://schemas.microsoft.com/office/drawing/2014/main" id="{373AF4A1-4FCA-2242-B84D-25C230735D41}"/>
              </a:ext>
            </a:extLst>
          </p:cNvPr>
          <p:cNvSpPr txBox="1">
            <a:spLocks/>
          </p:cNvSpPr>
          <p:nvPr/>
        </p:nvSpPr>
        <p:spPr>
          <a:xfrm>
            <a:off x="1864706" y="1909485"/>
            <a:ext cx="4624526" cy="872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SACC-USA is a </a:t>
            </a:r>
            <a:r>
              <a:rPr lang="en-US" sz="1400" b="1" dirty="0">
                <a:solidFill>
                  <a:srgbClr val="E23940"/>
                </a:solidFill>
              </a:rPr>
              <a:t>key player </a:t>
            </a:r>
            <a:r>
              <a:rPr lang="en-US" sz="1400" dirty="0"/>
              <a:t>in the development of trade relations and investment opportunities between Sweden and the United States</a:t>
            </a:r>
          </a:p>
        </p:txBody>
      </p:sp>
      <p:pic>
        <p:nvPicPr>
          <p:cNvPr id="10" name="Graphic 9" descr="Key">
            <a:extLst>
              <a:ext uri="{FF2B5EF4-FFF2-40B4-BE49-F238E27FC236}">
                <a16:creationId xmlns:a16="http://schemas.microsoft.com/office/drawing/2014/main" id="{6D5732F8-9363-3445-ABA6-08CA1F54A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281372">
            <a:off x="740599" y="1747439"/>
            <a:ext cx="914400" cy="914400"/>
          </a:xfrm>
          <a:prstGeom prst="rect">
            <a:avLst/>
          </a:prstGeom>
        </p:spPr>
      </p:pic>
      <p:sp>
        <p:nvSpPr>
          <p:cNvPr id="13" name="Content Placeholder 4">
            <a:extLst>
              <a:ext uri="{FF2B5EF4-FFF2-40B4-BE49-F238E27FC236}">
                <a16:creationId xmlns:a16="http://schemas.microsoft.com/office/drawing/2014/main" id="{30065604-AEF4-114E-B7B9-2EF52A0187E6}"/>
              </a:ext>
            </a:extLst>
          </p:cNvPr>
          <p:cNvSpPr txBox="1">
            <a:spLocks/>
          </p:cNvSpPr>
          <p:nvPr/>
        </p:nvSpPr>
        <p:spPr>
          <a:xfrm>
            <a:off x="1840403" y="3035109"/>
            <a:ext cx="4648829" cy="10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dirty="0"/>
              <a:t>As the </a:t>
            </a:r>
            <a:r>
              <a:rPr lang="en-US" sz="1400" b="1" dirty="0">
                <a:solidFill>
                  <a:srgbClr val="E23940"/>
                </a:solidFill>
              </a:rPr>
              <a:t>second largest </a:t>
            </a:r>
            <a:r>
              <a:rPr lang="en-US" sz="1400" dirty="0"/>
              <a:t>European Chamber of Commerce in the United States, we are here to help your company find the right contacts to enter, access and expand on the U.S. market</a:t>
            </a:r>
          </a:p>
        </p:txBody>
      </p:sp>
      <p:pic>
        <p:nvPicPr>
          <p:cNvPr id="17" name="Graphic 16" descr="Shooting star">
            <a:extLst>
              <a:ext uri="{FF2B5EF4-FFF2-40B4-BE49-F238E27FC236}">
                <a16:creationId xmlns:a16="http://schemas.microsoft.com/office/drawing/2014/main" id="{FA6DA383-9806-394C-B0B2-B646DAD592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0599" y="3096358"/>
            <a:ext cx="914400" cy="914400"/>
          </a:xfrm>
          <a:prstGeom prst="rect">
            <a:avLst/>
          </a:prstGeom>
        </p:spPr>
      </p:pic>
      <p:pic>
        <p:nvPicPr>
          <p:cNvPr id="19" name="Graphic 18" descr="Social network">
            <a:extLst>
              <a:ext uri="{FF2B5EF4-FFF2-40B4-BE49-F238E27FC236}">
                <a16:creationId xmlns:a16="http://schemas.microsoft.com/office/drawing/2014/main" id="{4B53DA44-CFEB-E641-BAC1-3FA38B9679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334" y="4329087"/>
            <a:ext cx="914400" cy="914400"/>
          </a:xfrm>
          <a:prstGeom prst="rect">
            <a:avLst/>
          </a:prstGeom>
        </p:spPr>
      </p:pic>
      <p:pic>
        <p:nvPicPr>
          <p:cNvPr id="21" name="Picture 20" descr="A close up of a map&#10;&#10;Description automatically generated">
            <a:extLst>
              <a:ext uri="{FF2B5EF4-FFF2-40B4-BE49-F238E27FC236}">
                <a16:creationId xmlns:a16="http://schemas.microsoft.com/office/drawing/2014/main" id="{F753131E-31A7-6E4D-AC4A-09E850599B23}"/>
              </a:ext>
            </a:extLst>
          </p:cNvPr>
          <p:cNvPicPr>
            <a:picLocks noChangeAspect="1"/>
          </p:cNvPicPr>
          <p:nvPr/>
        </p:nvPicPr>
        <p:blipFill>
          <a:blip r:embed="rId9"/>
          <a:stretch>
            <a:fillRect/>
          </a:stretch>
        </p:blipFill>
        <p:spPr>
          <a:xfrm>
            <a:off x="6674636" y="2096342"/>
            <a:ext cx="5916259" cy="3064938"/>
          </a:xfrm>
          <a:prstGeom prst="rect">
            <a:avLst/>
          </a:prstGeom>
        </p:spPr>
      </p:pic>
      <p:sp>
        <p:nvSpPr>
          <p:cNvPr id="22" name="Text Placeholder 4">
            <a:extLst>
              <a:ext uri="{FF2B5EF4-FFF2-40B4-BE49-F238E27FC236}">
                <a16:creationId xmlns:a16="http://schemas.microsoft.com/office/drawing/2014/main" id="{049E8F11-CC39-8448-AA79-FC25BA3274D0}"/>
              </a:ext>
            </a:extLst>
          </p:cNvPr>
          <p:cNvSpPr txBox="1">
            <a:spLocks/>
          </p:cNvSpPr>
          <p:nvPr/>
        </p:nvSpPr>
        <p:spPr>
          <a:xfrm>
            <a:off x="1403203" y="1160370"/>
            <a:ext cx="8348379" cy="463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spc="100" dirty="0">
                <a:solidFill>
                  <a:srgbClr val="E23940"/>
                </a:solidFill>
              </a:rPr>
              <a:t>ABOUT SACC</a:t>
            </a:r>
          </a:p>
        </p:txBody>
      </p:sp>
    </p:spTree>
    <p:extLst>
      <p:ext uri="{BB962C8B-B14F-4D97-AF65-F5344CB8AC3E}">
        <p14:creationId xmlns:p14="http://schemas.microsoft.com/office/powerpoint/2010/main" val="279217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lack sign with white text&#10;&#10;Description automatically generated">
            <a:extLst>
              <a:ext uri="{FF2B5EF4-FFF2-40B4-BE49-F238E27FC236}">
                <a16:creationId xmlns:a16="http://schemas.microsoft.com/office/drawing/2014/main" id="{C264D56C-4D2D-A048-9895-7D99364D6986}"/>
              </a:ext>
            </a:extLst>
          </p:cNvPr>
          <p:cNvPicPr>
            <a:picLocks noGrp="1" noChangeAspect="1"/>
          </p:cNvPicPr>
          <p:nvPr>
            <p:ph idx="1"/>
          </p:nvPr>
        </p:nvPicPr>
        <p:blipFill>
          <a:blip r:embed="rId3"/>
          <a:stretch>
            <a:fillRect/>
          </a:stretch>
        </p:blipFill>
        <p:spPr>
          <a:xfrm>
            <a:off x="9971122" y="1733654"/>
            <a:ext cx="1186056" cy="1201871"/>
          </a:xfrm>
        </p:spPr>
      </p:pic>
      <p:sp>
        <p:nvSpPr>
          <p:cNvPr id="5" name="Text Placeholder 4">
            <a:extLst>
              <a:ext uri="{FF2B5EF4-FFF2-40B4-BE49-F238E27FC236}">
                <a16:creationId xmlns:a16="http://schemas.microsoft.com/office/drawing/2014/main" id="{70247345-B9A3-5747-A101-EB376DA31D1F}"/>
              </a:ext>
            </a:extLst>
          </p:cNvPr>
          <p:cNvSpPr>
            <a:spLocks noGrp="1"/>
          </p:cNvSpPr>
          <p:nvPr>
            <p:ph type="body" sz="half" idx="2"/>
          </p:nvPr>
        </p:nvSpPr>
        <p:spPr>
          <a:xfrm>
            <a:off x="1403203" y="1160370"/>
            <a:ext cx="8348379" cy="463429"/>
          </a:xfrm>
        </p:spPr>
        <p:txBody>
          <a:bodyPr>
            <a:normAutofit/>
          </a:bodyPr>
          <a:lstStyle/>
          <a:p>
            <a:r>
              <a:rPr lang="en-US" sz="1400" spc="100" dirty="0">
                <a:solidFill>
                  <a:srgbClr val="E23940"/>
                </a:solidFill>
              </a:rPr>
              <a:t>A SELECTION OF BUSINESS &amp; CORPORATE MEMBERS IN THE SACC NETWORK</a:t>
            </a:r>
          </a:p>
        </p:txBody>
      </p:sp>
      <p:sp>
        <p:nvSpPr>
          <p:cNvPr id="3" name="Title 2">
            <a:extLst>
              <a:ext uri="{FF2B5EF4-FFF2-40B4-BE49-F238E27FC236}">
                <a16:creationId xmlns:a16="http://schemas.microsoft.com/office/drawing/2014/main" id="{9DB154D8-7A36-E548-9F1A-EA3195A3D70A}"/>
              </a:ext>
            </a:extLst>
          </p:cNvPr>
          <p:cNvSpPr>
            <a:spLocks noGrp="1"/>
          </p:cNvSpPr>
          <p:nvPr>
            <p:ph type="title"/>
          </p:nvPr>
        </p:nvSpPr>
        <p:spPr/>
        <p:txBody>
          <a:bodyPr>
            <a:normAutofit/>
          </a:bodyPr>
          <a:lstStyle/>
          <a:p>
            <a:r>
              <a:rPr lang="en-US" sz="3200" b="1" dirty="0"/>
              <a:t>SACC MEMBERS</a:t>
            </a:r>
          </a:p>
        </p:txBody>
      </p:sp>
      <p:pic>
        <p:nvPicPr>
          <p:cNvPr id="13" name="Picture 12" descr="A picture containing drawing&#10;&#10;Description automatically generated">
            <a:extLst>
              <a:ext uri="{FF2B5EF4-FFF2-40B4-BE49-F238E27FC236}">
                <a16:creationId xmlns:a16="http://schemas.microsoft.com/office/drawing/2014/main" id="{E6717495-E53D-9241-AF0A-3BB3473A894F}"/>
              </a:ext>
            </a:extLst>
          </p:cNvPr>
          <p:cNvPicPr>
            <a:picLocks noChangeAspect="1"/>
          </p:cNvPicPr>
          <p:nvPr/>
        </p:nvPicPr>
        <p:blipFill>
          <a:blip r:embed="rId4"/>
          <a:stretch>
            <a:fillRect/>
          </a:stretch>
        </p:blipFill>
        <p:spPr>
          <a:xfrm>
            <a:off x="4550477" y="5128311"/>
            <a:ext cx="2270803" cy="682765"/>
          </a:xfrm>
          <a:prstGeom prst="rect">
            <a:avLst/>
          </a:prstGeom>
        </p:spPr>
      </p:pic>
      <p:pic>
        <p:nvPicPr>
          <p:cNvPr id="15" name="Picture 14" descr="A close up of a logo&#10;&#10;Description automatically generated">
            <a:extLst>
              <a:ext uri="{FF2B5EF4-FFF2-40B4-BE49-F238E27FC236}">
                <a16:creationId xmlns:a16="http://schemas.microsoft.com/office/drawing/2014/main" id="{3B6FD7F8-CE59-4F44-82A7-B55EF7E6E7A1}"/>
              </a:ext>
            </a:extLst>
          </p:cNvPr>
          <p:cNvPicPr>
            <a:picLocks noChangeAspect="1"/>
          </p:cNvPicPr>
          <p:nvPr/>
        </p:nvPicPr>
        <p:blipFill>
          <a:blip r:embed="rId5"/>
          <a:stretch>
            <a:fillRect/>
          </a:stretch>
        </p:blipFill>
        <p:spPr>
          <a:xfrm>
            <a:off x="7894961" y="1737990"/>
            <a:ext cx="1186056" cy="1439999"/>
          </a:xfrm>
          <a:prstGeom prst="rect">
            <a:avLst/>
          </a:prstGeom>
        </p:spPr>
      </p:pic>
      <p:pic>
        <p:nvPicPr>
          <p:cNvPr id="23" name="Picture 22" descr="A close up of a sign&#10;&#10;Description automatically generated">
            <a:extLst>
              <a:ext uri="{FF2B5EF4-FFF2-40B4-BE49-F238E27FC236}">
                <a16:creationId xmlns:a16="http://schemas.microsoft.com/office/drawing/2014/main" id="{85067829-9F14-EC49-9822-7736F8D5EE8F}"/>
              </a:ext>
            </a:extLst>
          </p:cNvPr>
          <p:cNvPicPr>
            <a:picLocks noChangeAspect="1"/>
          </p:cNvPicPr>
          <p:nvPr/>
        </p:nvPicPr>
        <p:blipFill>
          <a:blip r:embed="rId6"/>
          <a:stretch>
            <a:fillRect/>
          </a:stretch>
        </p:blipFill>
        <p:spPr>
          <a:xfrm>
            <a:off x="6893199" y="4315448"/>
            <a:ext cx="2263178" cy="403448"/>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5C626E6-C6A4-0B42-8524-AF0D5F048403}"/>
              </a:ext>
            </a:extLst>
          </p:cNvPr>
          <p:cNvPicPr>
            <a:picLocks noChangeAspect="1"/>
          </p:cNvPicPr>
          <p:nvPr/>
        </p:nvPicPr>
        <p:blipFill>
          <a:blip r:embed="rId7"/>
          <a:stretch>
            <a:fillRect/>
          </a:stretch>
        </p:blipFill>
        <p:spPr>
          <a:xfrm>
            <a:off x="3244926" y="3398362"/>
            <a:ext cx="2055028" cy="645559"/>
          </a:xfrm>
          <a:prstGeom prst="rect">
            <a:avLst/>
          </a:prstGeom>
        </p:spPr>
      </p:pic>
      <p:pic>
        <p:nvPicPr>
          <p:cNvPr id="28" name="Picture 27" descr="A close up of a sign&#10;&#10;Description automatically generated">
            <a:extLst>
              <a:ext uri="{FF2B5EF4-FFF2-40B4-BE49-F238E27FC236}">
                <a16:creationId xmlns:a16="http://schemas.microsoft.com/office/drawing/2014/main" id="{64E7B00B-FEFB-D34A-B3A7-FCCFBD15CD78}"/>
              </a:ext>
            </a:extLst>
          </p:cNvPr>
          <p:cNvPicPr>
            <a:picLocks noChangeAspect="1"/>
          </p:cNvPicPr>
          <p:nvPr/>
        </p:nvPicPr>
        <p:blipFill>
          <a:blip r:embed="rId8"/>
          <a:stretch>
            <a:fillRect/>
          </a:stretch>
        </p:blipFill>
        <p:spPr>
          <a:xfrm>
            <a:off x="9844638" y="4269751"/>
            <a:ext cx="1575014" cy="533576"/>
          </a:xfrm>
          <a:prstGeom prst="rect">
            <a:avLst/>
          </a:prstGeom>
        </p:spPr>
      </p:pic>
      <p:pic>
        <p:nvPicPr>
          <p:cNvPr id="32" name="Picture 31" descr="A drawing of a cartoon character&#10;&#10;Description automatically generated">
            <a:extLst>
              <a:ext uri="{FF2B5EF4-FFF2-40B4-BE49-F238E27FC236}">
                <a16:creationId xmlns:a16="http://schemas.microsoft.com/office/drawing/2014/main" id="{2669D054-5343-C642-9116-F954280F82FF}"/>
              </a:ext>
            </a:extLst>
          </p:cNvPr>
          <p:cNvPicPr>
            <a:picLocks noChangeAspect="1"/>
          </p:cNvPicPr>
          <p:nvPr/>
        </p:nvPicPr>
        <p:blipFill>
          <a:blip r:embed="rId9"/>
          <a:stretch>
            <a:fillRect/>
          </a:stretch>
        </p:blipFill>
        <p:spPr>
          <a:xfrm>
            <a:off x="539491" y="5351616"/>
            <a:ext cx="2131863" cy="431110"/>
          </a:xfrm>
          <a:prstGeom prst="rect">
            <a:avLst/>
          </a:prstGeom>
        </p:spPr>
      </p:pic>
      <p:pic>
        <p:nvPicPr>
          <p:cNvPr id="38" name="Picture 37" descr="A close up of a logo&#10;&#10;Description automatically generated">
            <a:extLst>
              <a:ext uri="{FF2B5EF4-FFF2-40B4-BE49-F238E27FC236}">
                <a16:creationId xmlns:a16="http://schemas.microsoft.com/office/drawing/2014/main" id="{FD45E343-1BA4-5943-9540-1D29B48D21D0}"/>
              </a:ext>
            </a:extLst>
          </p:cNvPr>
          <p:cNvPicPr>
            <a:picLocks noChangeAspect="1"/>
          </p:cNvPicPr>
          <p:nvPr/>
        </p:nvPicPr>
        <p:blipFill>
          <a:blip r:embed="rId10"/>
          <a:stretch>
            <a:fillRect/>
          </a:stretch>
        </p:blipFill>
        <p:spPr>
          <a:xfrm>
            <a:off x="9441104" y="7042120"/>
            <a:ext cx="1112360" cy="67046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67B019D-BDA7-2648-B966-B7421039F31A}"/>
              </a:ext>
            </a:extLst>
          </p:cNvPr>
          <p:cNvPicPr>
            <a:picLocks noChangeAspect="1"/>
          </p:cNvPicPr>
          <p:nvPr/>
        </p:nvPicPr>
        <p:blipFill>
          <a:blip r:embed="rId11"/>
          <a:stretch>
            <a:fillRect/>
          </a:stretch>
        </p:blipFill>
        <p:spPr>
          <a:xfrm>
            <a:off x="646521" y="4195376"/>
            <a:ext cx="2184353" cy="673780"/>
          </a:xfrm>
          <a:prstGeom prst="rect">
            <a:avLst/>
          </a:prstGeom>
        </p:spPr>
      </p:pic>
      <p:pic>
        <p:nvPicPr>
          <p:cNvPr id="9" name="Picture 8" descr="A picture containing light, traffic, background, sitting&#10;&#10;Description automatically generated">
            <a:extLst>
              <a:ext uri="{FF2B5EF4-FFF2-40B4-BE49-F238E27FC236}">
                <a16:creationId xmlns:a16="http://schemas.microsoft.com/office/drawing/2014/main" id="{F1BBF655-7F1E-1347-8685-DF593FEF1C77}"/>
              </a:ext>
            </a:extLst>
          </p:cNvPr>
          <p:cNvPicPr>
            <a:picLocks noChangeAspect="1"/>
          </p:cNvPicPr>
          <p:nvPr/>
        </p:nvPicPr>
        <p:blipFill>
          <a:blip r:embed="rId12"/>
          <a:stretch>
            <a:fillRect/>
          </a:stretch>
        </p:blipFill>
        <p:spPr>
          <a:xfrm>
            <a:off x="3519135" y="4299941"/>
            <a:ext cx="2685803" cy="443157"/>
          </a:xfrm>
          <a:prstGeom prst="rect">
            <a:avLst/>
          </a:prstGeom>
        </p:spPr>
      </p:pic>
      <p:pic>
        <p:nvPicPr>
          <p:cNvPr id="11" name="Picture 10" descr="A close up of a logo&#10;&#10;Description automatically generated">
            <a:extLst>
              <a:ext uri="{FF2B5EF4-FFF2-40B4-BE49-F238E27FC236}">
                <a16:creationId xmlns:a16="http://schemas.microsoft.com/office/drawing/2014/main" id="{B397628E-BB6F-CE41-898E-FC45DED1A5A6}"/>
              </a:ext>
            </a:extLst>
          </p:cNvPr>
          <p:cNvPicPr>
            <a:picLocks noChangeAspect="1"/>
          </p:cNvPicPr>
          <p:nvPr/>
        </p:nvPicPr>
        <p:blipFill rotWithShape="1">
          <a:blip r:embed="rId13"/>
          <a:srcRect t="23864" b="28812"/>
          <a:stretch/>
        </p:blipFill>
        <p:spPr>
          <a:xfrm>
            <a:off x="3103169" y="5241368"/>
            <a:ext cx="1307029" cy="618537"/>
          </a:xfrm>
          <a:prstGeom prst="rect">
            <a:avLst/>
          </a:prstGeom>
        </p:spPr>
      </p:pic>
      <p:pic>
        <p:nvPicPr>
          <p:cNvPr id="44" name="Picture 43" descr="A picture containing meter&#10;&#10;Description automatically generated">
            <a:extLst>
              <a:ext uri="{FF2B5EF4-FFF2-40B4-BE49-F238E27FC236}">
                <a16:creationId xmlns:a16="http://schemas.microsoft.com/office/drawing/2014/main" id="{7B0CDE1D-29C6-F048-8839-383365AC6F1F}"/>
              </a:ext>
            </a:extLst>
          </p:cNvPr>
          <p:cNvPicPr>
            <a:picLocks noChangeAspect="1"/>
          </p:cNvPicPr>
          <p:nvPr/>
        </p:nvPicPr>
        <p:blipFill>
          <a:blip r:embed="rId14"/>
          <a:stretch>
            <a:fillRect/>
          </a:stretch>
        </p:blipFill>
        <p:spPr>
          <a:xfrm>
            <a:off x="599289" y="1841544"/>
            <a:ext cx="1103760" cy="1100973"/>
          </a:xfrm>
          <a:prstGeom prst="rect">
            <a:avLst/>
          </a:prstGeom>
        </p:spPr>
      </p:pic>
      <p:pic>
        <p:nvPicPr>
          <p:cNvPr id="46" name="Picture 45" descr="A close up of a sign&#10;&#10;Description automatically generated">
            <a:extLst>
              <a:ext uri="{FF2B5EF4-FFF2-40B4-BE49-F238E27FC236}">
                <a16:creationId xmlns:a16="http://schemas.microsoft.com/office/drawing/2014/main" id="{3E7F8AFF-2FD3-ED49-99D4-E650E9EDFF58}"/>
              </a:ext>
            </a:extLst>
          </p:cNvPr>
          <p:cNvPicPr>
            <a:picLocks noChangeAspect="1"/>
          </p:cNvPicPr>
          <p:nvPr/>
        </p:nvPicPr>
        <p:blipFill>
          <a:blip r:embed="rId15"/>
          <a:stretch>
            <a:fillRect/>
          </a:stretch>
        </p:blipFill>
        <p:spPr>
          <a:xfrm>
            <a:off x="586991" y="3511141"/>
            <a:ext cx="2055028" cy="281539"/>
          </a:xfrm>
          <a:prstGeom prst="rect">
            <a:avLst/>
          </a:prstGeom>
        </p:spPr>
      </p:pic>
      <p:pic>
        <p:nvPicPr>
          <p:cNvPr id="48" name="Picture 47" descr="A close up of a sign&#10;&#10;Description automatically generated">
            <a:extLst>
              <a:ext uri="{FF2B5EF4-FFF2-40B4-BE49-F238E27FC236}">
                <a16:creationId xmlns:a16="http://schemas.microsoft.com/office/drawing/2014/main" id="{54281FD7-46EE-7042-BD1A-1257BA64B4B4}"/>
              </a:ext>
            </a:extLst>
          </p:cNvPr>
          <p:cNvPicPr>
            <a:picLocks noChangeAspect="1"/>
          </p:cNvPicPr>
          <p:nvPr/>
        </p:nvPicPr>
        <p:blipFill>
          <a:blip r:embed="rId16"/>
          <a:stretch>
            <a:fillRect/>
          </a:stretch>
        </p:blipFill>
        <p:spPr>
          <a:xfrm>
            <a:off x="9356633" y="5050704"/>
            <a:ext cx="2458948" cy="845878"/>
          </a:xfrm>
          <a:prstGeom prst="rect">
            <a:avLst/>
          </a:prstGeom>
        </p:spPr>
      </p:pic>
      <p:pic>
        <p:nvPicPr>
          <p:cNvPr id="50" name="Picture 49" descr="A close up of a sign&#10;&#10;Description automatically generated">
            <a:extLst>
              <a:ext uri="{FF2B5EF4-FFF2-40B4-BE49-F238E27FC236}">
                <a16:creationId xmlns:a16="http://schemas.microsoft.com/office/drawing/2014/main" id="{5FDC5731-3377-C341-A288-E812D9DFE949}"/>
              </a:ext>
            </a:extLst>
          </p:cNvPr>
          <p:cNvPicPr>
            <a:picLocks noChangeAspect="1"/>
          </p:cNvPicPr>
          <p:nvPr/>
        </p:nvPicPr>
        <p:blipFill>
          <a:blip r:embed="rId17"/>
          <a:stretch>
            <a:fillRect/>
          </a:stretch>
        </p:blipFill>
        <p:spPr>
          <a:xfrm>
            <a:off x="4272440" y="1809017"/>
            <a:ext cx="1258706" cy="1102627"/>
          </a:xfrm>
          <a:prstGeom prst="rect">
            <a:avLst/>
          </a:prstGeom>
        </p:spPr>
      </p:pic>
      <p:pic>
        <p:nvPicPr>
          <p:cNvPr id="55" name="Picture 54" descr="A close up of a logo&#10;&#10;Description automatically generated">
            <a:extLst>
              <a:ext uri="{FF2B5EF4-FFF2-40B4-BE49-F238E27FC236}">
                <a16:creationId xmlns:a16="http://schemas.microsoft.com/office/drawing/2014/main" id="{9EF6FC53-8191-E24B-849E-D0A074279C7A}"/>
              </a:ext>
            </a:extLst>
          </p:cNvPr>
          <p:cNvPicPr>
            <a:picLocks noChangeAspect="1"/>
          </p:cNvPicPr>
          <p:nvPr/>
        </p:nvPicPr>
        <p:blipFill>
          <a:blip r:embed="rId18"/>
          <a:stretch>
            <a:fillRect/>
          </a:stretch>
        </p:blipFill>
        <p:spPr>
          <a:xfrm>
            <a:off x="8829792" y="3414402"/>
            <a:ext cx="2775218" cy="505031"/>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212570F8-2BA1-4D48-A31C-B6CC13E6BF23}"/>
              </a:ext>
            </a:extLst>
          </p:cNvPr>
          <p:cNvPicPr>
            <a:picLocks noChangeAspect="1"/>
          </p:cNvPicPr>
          <p:nvPr/>
        </p:nvPicPr>
        <p:blipFill>
          <a:blip r:embed="rId19"/>
          <a:stretch>
            <a:fillRect/>
          </a:stretch>
        </p:blipFill>
        <p:spPr>
          <a:xfrm>
            <a:off x="6135735" y="1747366"/>
            <a:ext cx="1198141" cy="1210932"/>
          </a:xfrm>
          <a:prstGeom prst="rect">
            <a:avLst/>
          </a:prstGeom>
        </p:spPr>
      </p:pic>
      <p:pic>
        <p:nvPicPr>
          <p:cNvPr id="1026" name="Picture 2" descr="ABB Logo - PNG and Vector - Logo Download">
            <a:extLst>
              <a:ext uri="{FF2B5EF4-FFF2-40B4-BE49-F238E27FC236}">
                <a16:creationId xmlns:a16="http://schemas.microsoft.com/office/drawing/2014/main" id="{38BD4D44-1125-4444-938B-D80262A1B80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55120" y="4851873"/>
            <a:ext cx="1350409" cy="13504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B7F4C0-D9C9-4583-8239-03DD6A3469E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70258" y="1649111"/>
            <a:ext cx="2203266" cy="1573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otify Logo - Small Spotify Logo Transparent, HD Png Download ,  Transparent Png Image - PNGitem">
            <a:extLst>
              <a:ext uri="{FF2B5EF4-FFF2-40B4-BE49-F238E27FC236}">
                <a16:creationId xmlns:a16="http://schemas.microsoft.com/office/drawing/2014/main" id="{0A232A37-D914-49E8-BC9D-02B0E8C453A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63397" y="4914283"/>
            <a:ext cx="1350409" cy="11108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mp;M Logo transparent PNG - StickPNG">
            <a:extLst>
              <a:ext uri="{FF2B5EF4-FFF2-40B4-BE49-F238E27FC236}">
                <a16:creationId xmlns:a16="http://schemas.microsoft.com/office/drawing/2014/main" id="{FABBDDF8-1079-43B3-87D0-03D742605D0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22943" y="3031406"/>
            <a:ext cx="1210933" cy="121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9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C7B0B-1E6B-2146-B496-DDFFEF8C7210}"/>
              </a:ext>
            </a:extLst>
          </p:cNvPr>
          <p:cNvSpPr>
            <a:spLocks noGrp="1"/>
          </p:cNvSpPr>
          <p:nvPr>
            <p:ph type="title"/>
          </p:nvPr>
        </p:nvSpPr>
        <p:spPr/>
        <p:txBody>
          <a:bodyPr/>
          <a:lstStyle/>
          <a:p>
            <a:r>
              <a:rPr lang="en-US" sz="3200" dirty="0"/>
              <a:t>EVENTS</a:t>
            </a:r>
            <a:endParaRPr lang="en-US" dirty="0"/>
          </a:p>
        </p:txBody>
      </p:sp>
      <p:pic>
        <p:nvPicPr>
          <p:cNvPr id="7" name="Graphic 6" descr="Handshake">
            <a:extLst>
              <a:ext uri="{FF2B5EF4-FFF2-40B4-BE49-F238E27FC236}">
                <a16:creationId xmlns:a16="http://schemas.microsoft.com/office/drawing/2014/main" id="{5A66F3BB-61C3-6245-8355-CFDDA6749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048" y="1779644"/>
            <a:ext cx="914400" cy="914400"/>
          </a:xfrm>
          <a:prstGeom prst="rect">
            <a:avLst/>
          </a:prstGeom>
        </p:spPr>
      </p:pic>
      <p:pic>
        <p:nvPicPr>
          <p:cNvPr id="13" name="Graphic 12" descr="Lecturer">
            <a:extLst>
              <a:ext uri="{FF2B5EF4-FFF2-40B4-BE49-F238E27FC236}">
                <a16:creationId xmlns:a16="http://schemas.microsoft.com/office/drawing/2014/main" id="{2165D3B9-D836-3149-990E-5099BF52D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6002" y="1779644"/>
            <a:ext cx="914400" cy="914400"/>
          </a:xfrm>
          <a:prstGeom prst="rect">
            <a:avLst/>
          </a:prstGeom>
        </p:spPr>
      </p:pic>
      <p:pic>
        <p:nvPicPr>
          <p:cNvPr id="15" name="Graphic 14" descr="Gavel">
            <a:extLst>
              <a:ext uri="{FF2B5EF4-FFF2-40B4-BE49-F238E27FC236}">
                <a16:creationId xmlns:a16="http://schemas.microsoft.com/office/drawing/2014/main" id="{BE88C338-25B1-864B-B3F6-49F2D332A7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04094" y="1801126"/>
            <a:ext cx="914400" cy="914400"/>
          </a:xfrm>
          <a:prstGeom prst="rect">
            <a:avLst/>
          </a:prstGeom>
        </p:spPr>
      </p:pic>
      <p:pic>
        <p:nvPicPr>
          <p:cNvPr id="23" name="Picture 22" descr="A close up of a sign&#10;&#10;Description automatically generated">
            <a:extLst>
              <a:ext uri="{FF2B5EF4-FFF2-40B4-BE49-F238E27FC236}">
                <a16:creationId xmlns:a16="http://schemas.microsoft.com/office/drawing/2014/main" id="{12CF4A18-BA32-FF45-B9E3-C6E66EB5825E}"/>
              </a:ext>
            </a:extLst>
          </p:cNvPr>
          <p:cNvPicPr>
            <a:picLocks noChangeAspect="1"/>
          </p:cNvPicPr>
          <p:nvPr/>
        </p:nvPicPr>
        <p:blipFill>
          <a:blip r:embed="rId9"/>
          <a:stretch>
            <a:fillRect/>
          </a:stretch>
        </p:blipFill>
        <p:spPr>
          <a:xfrm>
            <a:off x="718431" y="1895992"/>
            <a:ext cx="3523506" cy="1849841"/>
          </a:xfrm>
          <a:prstGeom prst="rect">
            <a:avLst/>
          </a:prstGeom>
        </p:spPr>
      </p:pic>
      <p:pic>
        <p:nvPicPr>
          <p:cNvPr id="28" name="Picture 27" descr="A picture containing sign, light&#10;&#10;Description automatically generated">
            <a:extLst>
              <a:ext uri="{FF2B5EF4-FFF2-40B4-BE49-F238E27FC236}">
                <a16:creationId xmlns:a16="http://schemas.microsoft.com/office/drawing/2014/main" id="{65877614-EEEB-F146-BDF1-84188B194058}"/>
              </a:ext>
            </a:extLst>
          </p:cNvPr>
          <p:cNvPicPr>
            <a:picLocks noChangeAspect="1"/>
          </p:cNvPicPr>
          <p:nvPr/>
        </p:nvPicPr>
        <p:blipFill>
          <a:blip r:embed="rId10"/>
          <a:stretch>
            <a:fillRect/>
          </a:stretch>
        </p:blipFill>
        <p:spPr>
          <a:xfrm>
            <a:off x="718431" y="4214808"/>
            <a:ext cx="3523506" cy="1842164"/>
          </a:xfrm>
          <a:prstGeom prst="rect">
            <a:avLst/>
          </a:prstGeom>
        </p:spPr>
      </p:pic>
      <p:sp>
        <p:nvSpPr>
          <p:cNvPr id="31" name="Text Placeholder 4">
            <a:extLst>
              <a:ext uri="{FF2B5EF4-FFF2-40B4-BE49-F238E27FC236}">
                <a16:creationId xmlns:a16="http://schemas.microsoft.com/office/drawing/2014/main" id="{39D641A7-612D-124E-9459-98E87E8B3F6A}"/>
              </a:ext>
            </a:extLst>
          </p:cNvPr>
          <p:cNvSpPr txBox="1">
            <a:spLocks/>
          </p:cNvSpPr>
          <p:nvPr/>
        </p:nvSpPr>
        <p:spPr>
          <a:xfrm>
            <a:off x="1403203" y="1160370"/>
            <a:ext cx="8348379" cy="463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spc="100" dirty="0">
                <a:solidFill>
                  <a:srgbClr val="E23940"/>
                </a:solidFill>
              </a:rPr>
              <a:t>300 EVENTS ACROSS THE UNITED STATES ANNUALLY </a:t>
            </a:r>
          </a:p>
        </p:txBody>
      </p:sp>
      <p:sp>
        <p:nvSpPr>
          <p:cNvPr id="33" name="Content Placeholder 2">
            <a:extLst>
              <a:ext uri="{FF2B5EF4-FFF2-40B4-BE49-F238E27FC236}">
                <a16:creationId xmlns:a16="http://schemas.microsoft.com/office/drawing/2014/main" id="{7CC97723-1C41-DE43-88D3-1551938C18EC}"/>
              </a:ext>
            </a:extLst>
          </p:cNvPr>
          <p:cNvSpPr txBox="1">
            <a:spLocks/>
          </p:cNvSpPr>
          <p:nvPr/>
        </p:nvSpPr>
        <p:spPr>
          <a:xfrm>
            <a:off x="5115562" y="2893550"/>
            <a:ext cx="1965407" cy="3792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We invite corporate members to speak at our events. Speaking engagements are another form of content marketing. Whether you are on a panel or giving a solo keynote, speaking at our events is a great way to get </a:t>
            </a:r>
            <a:r>
              <a:rPr lang="en-US" sz="1400" b="1" dirty="0">
                <a:solidFill>
                  <a:srgbClr val="E23940"/>
                </a:solidFill>
              </a:rPr>
              <a:t>more exposure and more business </a:t>
            </a:r>
            <a:r>
              <a:rPr lang="en-US" sz="1400" dirty="0"/>
              <a:t>on a regional, national, and international level </a:t>
            </a:r>
            <a:endParaRPr lang="en-US" sz="1400" b="1" dirty="0">
              <a:solidFill>
                <a:srgbClr val="E23940"/>
              </a:solidFill>
            </a:endParaRPr>
          </a:p>
          <a:p>
            <a:pPr marL="0" indent="0">
              <a:lnSpc>
                <a:spcPct val="100000"/>
              </a:lnSpc>
              <a:buFont typeface="Arial" panose="020B0604020202020204" pitchFamily="34" charset="0"/>
              <a:buNone/>
            </a:pPr>
            <a:endParaRPr lang="en-US" sz="1400" dirty="0"/>
          </a:p>
        </p:txBody>
      </p:sp>
      <p:sp>
        <p:nvSpPr>
          <p:cNvPr id="34" name="Content Placeholder 2">
            <a:extLst>
              <a:ext uri="{FF2B5EF4-FFF2-40B4-BE49-F238E27FC236}">
                <a16:creationId xmlns:a16="http://schemas.microsoft.com/office/drawing/2014/main" id="{8A6F1592-7D75-A249-8926-A13448391362}"/>
              </a:ext>
            </a:extLst>
          </p:cNvPr>
          <p:cNvSpPr txBox="1">
            <a:spLocks/>
          </p:cNvSpPr>
          <p:nvPr/>
        </p:nvSpPr>
        <p:spPr>
          <a:xfrm>
            <a:off x="7239607" y="2893550"/>
            <a:ext cx="1965408" cy="3792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400" dirty="0"/>
              <a:t>Our events calendar, including over </a:t>
            </a:r>
            <a:r>
              <a:rPr lang="en-US" sz="1400" b="1" dirty="0">
                <a:solidFill>
                  <a:srgbClr val="E23940"/>
                </a:solidFill>
              </a:rPr>
              <a:t>300 events annually</a:t>
            </a:r>
            <a:r>
              <a:rPr lang="en-US" sz="1400" dirty="0"/>
              <a:t>, provides networking and professional development opportunities, including seminars, conferences, luncheons, and dinners where you have the chance to meet top executives, experts and pundits in our considerable network </a:t>
            </a:r>
          </a:p>
          <a:p>
            <a:pPr marL="0" indent="0">
              <a:lnSpc>
                <a:spcPct val="100000"/>
              </a:lnSpc>
              <a:buNone/>
            </a:pPr>
            <a:endParaRPr lang="en-US" sz="1400" b="1" dirty="0">
              <a:solidFill>
                <a:srgbClr val="E23940"/>
              </a:solidFill>
            </a:endParaRPr>
          </a:p>
          <a:p>
            <a:pPr marL="0" indent="0">
              <a:lnSpc>
                <a:spcPct val="100000"/>
              </a:lnSpc>
              <a:buFont typeface="Arial" panose="020B0604020202020204" pitchFamily="34" charset="0"/>
              <a:buNone/>
            </a:pPr>
            <a:endParaRPr lang="en-US" sz="1400" dirty="0"/>
          </a:p>
        </p:txBody>
      </p:sp>
      <p:sp>
        <p:nvSpPr>
          <p:cNvPr id="35" name="Content Placeholder 2">
            <a:extLst>
              <a:ext uri="{FF2B5EF4-FFF2-40B4-BE49-F238E27FC236}">
                <a16:creationId xmlns:a16="http://schemas.microsoft.com/office/drawing/2014/main" id="{A955CBE2-FD53-5D45-BE12-875E30CC347C}"/>
              </a:ext>
            </a:extLst>
          </p:cNvPr>
          <p:cNvSpPr txBox="1">
            <a:spLocks/>
          </p:cNvSpPr>
          <p:nvPr/>
        </p:nvSpPr>
        <p:spPr>
          <a:xfrm>
            <a:off x="9363653" y="2893550"/>
            <a:ext cx="1965407" cy="3792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Corporate members of SACC-USA are invited to attend our annual meeting via tele-conference and have a vote for the election of our board of directors. This is a very concrete way for our members to </a:t>
            </a:r>
            <a:r>
              <a:rPr lang="en-US" sz="1400" b="1" dirty="0">
                <a:solidFill>
                  <a:srgbClr val="E23940"/>
                </a:solidFill>
              </a:rPr>
              <a:t>influence Swedish-American business relations</a:t>
            </a:r>
            <a:endParaRPr lang="en-US" sz="1400" dirty="0">
              <a:solidFill>
                <a:srgbClr val="E23940"/>
              </a:solidFill>
            </a:endParaRPr>
          </a:p>
          <a:p>
            <a:pPr marL="0" indent="0">
              <a:lnSpc>
                <a:spcPct val="100000"/>
              </a:lnSpc>
              <a:buFont typeface="Arial" panose="020B0604020202020204" pitchFamily="34" charset="0"/>
              <a:buNone/>
            </a:pPr>
            <a:endParaRPr lang="en-US" sz="1400" dirty="0"/>
          </a:p>
        </p:txBody>
      </p:sp>
    </p:spTree>
    <p:extLst>
      <p:ext uri="{BB962C8B-B14F-4D97-AF65-F5344CB8AC3E}">
        <p14:creationId xmlns:p14="http://schemas.microsoft.com/office/powerpoint/2010/main" val="310785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B2343-0359-9E4F-9E79-61C909FCFBFA}"/>
              </a:ext>
            </a:extLst>
          </p:cNvPr>
          <p:cNvSpPr>
            <a:spLocks noGrp="1"/>
          </p:cNvSpPr>
          <p:nvPr>
            <p:ph idx="1"/>
          </p:nvPr>
        </p:nvSpPr>
        <p:spPr>
          <a:xfrm>
            <a:off x="7501534" y="2378048"/>
            <a:ext cx="2160816" cy="4067554"/>
          </a:xfrm>
        </p:spPr>
        <p:txBody>
          <a:bodyPr>
            <a:normAutofit/>
          </a:bodyPr>
          <a:lstStyle/>
          <a:p>
            <a:pPr marL="0" indent="0">
              <a:lnSpc>
                <a:spcPct val="100000"/>
              </a:lnSpc>
              <a:buNone/>
            </a:pPr>
            <a:r>
              <a:rPr lang="en-US" sz="1400" dirty="0"/>
              <a:t>SACC-USA’s </a:t>
            </a:r>
            <a:r>
              <a:rPr lang="en-US" sz="1400" b="1" dirty="0">
                <a:solidFill>
                  <a:srgbClr val="E23940"/>
                </a:solidFill>
              </a:rPr>
              <a:t>bilateral talent mobility program</a:t>
            </a:r>
            <a:r>
              <a:rPr lang="en-US" sz="1400" dirty="0">
                <a:solidFill>
                  <a:srgbClr val="E23940"/>
                </a:solidFill>
              </a:rPr>
              <a:t> </a:t>
            </a:r>
            <a:r>
              <a:rPr lang="en-US" sz="1400" dirty="0"/>
              <a:t>provides concrete tools for implementing talent mobility between Sweden and the United States:</a:t>
            </a:r>
          </a:p>
          <a:p>
            <a:r>
              <a:rPr lang="en-US" sz="1200" dirty="0"/>
              <a:t>J-1 visa service for Swedes going to the United States for practical training in member companies</a:t>
            </a:r>
          </a:p>
          <a:p>
            <a:r>
              <a:rPr lang="en-US" sz="1200" dirty="0"/>
              <a:t>U.S. Talent to Sweden for Americans going to Sweden,  facilitating the Swedish work permit for training </a:t>
            </a:r>
          </a:p>
        </p:txBody>
      </p:sp>
      <p:sp>
        <p:nvSpPr>
          <p:cNvPr id="3" name="Title 2">
            <a:extLst>
              <a:ext uri="{FF2B5EF4-FFF2-40B4-BE49-F238E27FC236}">
                <a16:creationId xmlns:a16="http://schemas.microsoft.com/office/drawing/2014/main" id="{F75C242E-07F9-B34D-BA17-613FD38D5335}"/>
              </a:ext>
            </a:extLst>
          </p:cNvPr>
          <p:cNvSpPr>
            <a:spLocks noGrp="1"/>
          </p:cNvSpPr>
          <p:nvPr>
            <p:ph type="title"/>
          </p:nvPr>
        </p:nvSpPr>
        <p:spPr/>
        <p:txBody>
          <a:bodyPr>
            <a:normAutofit/>
          </a:bodyPr>
          <a:lstStyle/>
          <a:p>
            <a:r>
              <a:rPr lang="en-US" sz="3200" dirty="0"/>
              <a:t>TALENT MOBILITY</a:t>
            </a:r>
          </a:p>
        </p:txBody>
      </p:sp>
      <p:pic>
        <p:nvPicPr>
          <p:cNvPr id="5" name="Graphic 4" descr="Diploma roll">
            <a:extLst>
              <a:ext uri="{FF2B5EF4-FFF2-40B4-BE49-F238E27FC236}">
                <a16:creationId xmlns:a16="http://schemas.microsoft.com/office/drawing/2014/main" id="{D4151C97-07D3-9749-9E5E-2721063F54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90748" y="1402554"/>
            <a:ext cx="914400" cy="914400"/>
          </a:xfrm>
          <a:prstGeom prst="rect">
            <a:avLst/>
          </a:prstGeom>
        </p:spPr>
      </p:pic>
      <p:pic>
        <p:nvPicPr>
          <p:cNvPr id="9" name="Graphic 8" descr="Transfer">
            <a:extLst>
              <a:ext uri="{FF2B5EF4-FFF2-40B4-BE49-F238E27FC236}">
                <a16:creationId xmlns:a16="http://schemas.microsoft.com/office/drawing/2014/main" id="{D0F44CBA-CA89-8745-90EB-E9F18D16F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2873" y="1450281"/>
            <a:ext cx="914400" cy="914400"/>
          </a:xfrm>
          <a:prstGeom prst="rect">
            <a:avLst/>
          </a:prstGeom>
        </p:spPr>
      </p:pic>
      <p:sp>
        <p:nvSpPr>
          <p:cNvPr id="14" name="Content Placeholder 1">
            <a:extLst>
              <a:ext uri="{FF2B5EF4-FFF2-40B4-BE49-F238E27FC236}">
                <a16:creationId xmlns:a16="http://schemas.microsoft.com/office/drawing/2014/main" id="{14EC3847-92CC-2346-9F98-D362516CEAD1}"/>
              </a:ext>
            </a:extLst>
          </p:cNvPr>
          <p:cNvSpPr txBox="1">
            <a:spLocks/>
          </p:cNvSpPr>
          <p:nvPr/>
        </p:nvSpPr>
        <p:spPr>
          <a:xfrm>
            <a:off x="5160859" y="2378048"/>
            <a:ext cx="2160815" cy="2992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The ability to </a:t>
            </a:r>
            <a:r>
              <a:rPr lang="en-US" sz="1400" b="1" dirty="0">
                <a:solidFill>
                  <a:srgbClr val="E23940"/>
                </a:solidFill>
              </a:rPr>
              <a:t>attract foreign investment, talent, and visitors </a:t>
            </a:r>
            <a:r>
              <a:rPr lang="en-US" sz="1400" dirty="0"/>
              <a:t>is one out of five strategic goals in Sweden’s export and investment strategy</a:t>
            </a:r>
          </a:p>
        </p:txBody>
      </p:sp>
      <p:sp>
        <p:nvSpPr>
          <p:cNvPr id="15" name="Content Placeholder 1">
            <a:extLst>
              <a:ext uri="{FF2B5EF4-FFF2-40B4-BE49-F238E27FC236}">
                <a16:creationId xmlns:a16="http://schemas.microsoft.com/office/drawing/2014/main" id="{7E93BE55-E7DB-F74F-8B15-9D8D255D2123}"/>
              </a:ext>
            </a:extLst>
          </p:cNvPr>
          <p:cNvSpPr txBox="1">
            <a:spLocks/>
          </p:cNvSpPr>
          <p:nvPr/>
        </p:nvSpPr>
        <p:spPr>
          <a:xfrm>
            <a:off x="9842211" y="2364681"/>
            <a:ext cx="2160816" cy="4310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400" dirty="0"/>
              <a:t>Having young people engaged in practical training, studies, and knowledge exchange in both directions between our two countries raises Sweden’s image as a destination for study, research, and work. With a membership in SACC-USA, you contribute to SACC-USA’s ability to </a:t>
            </a:r>
            <a:r>
              <a:rPr lang="en-US" sz="1400" b="1" dirty="0">
                <a:solidFill>
                  <a:srgbClr val="E23940"/>
                </a:solidFill>
              </a:rPr>
              <a:t>promote Swedish higher education in the United States</a:t>
            </a:r>
            <a:r>
              <a:rPr lang="en-US" sz="1400" b="1" dirty="0"/>
              <a:t> </a:t>
            </a:r>
            <a:endParaRPr lang="en-US" sz="1400" dirty="0"/>
          </a:p>
          <a:p>
            <a:endParaRPr lang="en-US" dirty="0"/>
          </a:p>
        </p:txBody>
      </p:sp>
      <p:pic>
        <p:nvPicPr>
          <p:cNvPr id="17" name="Graphic 16" descr="Business Growth">
            <a:extLst>
              <a:ext uri="{FF2B5EF4-FFF2-40B4-BE49-F238E27FC236}">
                <a16:creationId xmlns:a16="http://schemas.microsoft.com/office/drawing/2014/main" id="{1E53DCDF-E722-824D-ACF1-E8783C21A6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7398" y="1450281"/>
            <a:ext cx="914400" cy="9144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40AF338D-826A-9B48-B2D4-6F35D9EC387C}"/>
              </a:ext>
            </a:extLst>
          </p:cNvPr>
          <p:cNvPicPr>
            <a:picLocks noChangeAspect="1"/>
          </p:cNvPicPr>
          <p:nvPr/>
        </p:nvPicPr>
        <p:blipFill>
          <a:blip r:embed="rId9"/>
          <a:stretch>
            <a:fillRect/>
          </a:stretch>
        </p:blipFill>
        <p:spPr>
          <a:xfrm>
            <a:off x="679497" y="4344631"/>
            <a:ext cx="3802351" cy="1404103"/>
          </a:xfrm>
          <a:prstGeom prst="rect">
            <a:avLst/>
          </a:prstGeom>
        </p:spPr>
      </p:pic>
      <p:pic>
        <p:nvPicPr>
          <p:cNvPr id="21" name="Picture 20" descr="A close up of a sign&#10;&#10;Description automatically generated">
            <a:extLst>
              <a:ext uri="{FF2B5EF4-FFF2-40B4-BE49-F238E27FC236}">
                <a16:creationId xmlns:a16="http://schemas.microsoft.com/office/drawing/2014/main" id="{32E146AD-819C-244B-9B45-C0CD8B709603}"/>
              </a:ext>
            </a:extLst>
          </p:cNvPr>
          <p:cNvPicPr>
            <a:picLocks noChangeAspect="1"/>
          </p:cNvPicPr>
          <p:nvPr/>
        </p:nvPicPr>
        <p:blipFill>
          <a:blip r:embed="rId10"/>
          <a:stretch>
            <a:fillRect/>
          </a:stretch>
        </p:blipFill>
        <p:spPr>
          <a:xfrm>
            <a:off x="679497" y="1713377"/>
            <a:ext cx="3895976" cy="2193604"/>
          </a:xfrm>
          <a:prstGeom prst="rect">
            <a:avLst/>
          </a:prstGeom>
        </p:spPr>
      </p:pic>
    </p:spTree>
    <p:extLst>
      <p:ext uri="{BB962C8B-B14F-4D97-AF65-F5344CB8AC3E}">
        <p14:creationId xmlns:p14="http://schemas.microsoft.com/office/powerpoint/2010/main" val="316645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3695E-9629-ED48-8EA3-317BDF63840A}"/>
              </a:ext>
            </a:extLst>
          </p:cNvPr>
          <p:cNvSpPr>
            <a:spLocks noGrp="1"/>
          </p:cNvSpPr>
          <p:nvPr>
            <p:ph idx="1"/>
          </p:nvPr>
        </p:nvSpPr>
        <p:spPr>
          <a:xfrm>
            <a:off x="7443850" y="2103955"/>
            <a:ext cx="4216848" cy="317360"/>
          </a:xfrm>
        </p:spPr>
        <p:txBody>
          <a:bodyPr>
            <a:normAutofit/>
          </a:bodyPr>
          <a:lstStyle/>
          <a:p>
            <a:pPr marL="0" indent="0">
              <a:buNone/>
            </a:pPr>
            <a:r>
              <a:rPr lang="en-US" sz="1400" dirty="0"/>
              <a:t>Stakeholder mapping</a:t>
            </a:r>
          </a:p>
        </p:txBody>
      </p:sp>
      <p:sp>
        <p:nvSpPr>
          <p:cNvPr id="3" name="Title 2">
            <a:extLst>
              <a:ext uri="{FF2B5EF4-FFF2-40B4-BE49-F238E27FC236}">
                <a16:creationId xmlns:a16="http://schemas.microsoft.com/office/drawing/2014/main" id="{F62BA416-E9ED-9548-AB9A-A1B673641828}"/>
              </a:ext>
            </a:extLst>
          </p:cNvPr>
          <p:cNvSpPr>
            <a:spLocks noGrp="1"/>
          </p:cNvSpPr>
          <p:nvPr>
            <p:ph type="title"/>
          </p:nvPr>
        </p:nvSpPr>
        <p:spPr/>
        <p:txBody>
          <a:bodyPr>
            <a:normAutofit/>
          </a:bodyPr>
          <a:lstStyle/>
          <a:p>
            <a:r>
              <a:rPr lang="en-US" sz="3200" b="1" dirty="0"/>
              <a:t>BUSINESS INTELLIGENCE</a:t>
            </a:r>
          </a:p>
        </p:txBody>
      </p:sp>
      <p:pic>
        <p:nvPicPr>
          <p:cNvPr id="5" name="Graphic 4" descr="Statistics">
            <a:extLst>
              <a:ext uri="{FF2B5EF4-FFF2-40B4-BE49-F238E27FC236}">
                <a16:creationId xmlns:a16="http://schemas.microsoft.com/office/drawing/2014/main" id="{CE1D3BEA-377F-9C4A-BA2C-EFF608A63D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099" y="4488872"/>
            <a:ext cx="700259" cy="700259"/>
          </a:xfrm>
          <a:prstGeom prst="rect">
            <a:avLst/>
          </a:prstGeom>
        </p:spPr>
      </p:pic>
      <p:pic>
        <p:nvPicPr>
          <p:cNvPr id="7" name="Graphic 6" descr="Research">
            <a:extLst>
              <a:ext uri="{FF2B5EF4-FFF2-40B4-BE49-F238E27FC236}">
                <a16:creationId xmlns:a16="http://schemas.microsoft.com/office/drawing/2014/main" id="{0FC20552-8310-2347-AD12-821126D146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8100" y="3163538"/>
            <a:ext cx="700259" cy="700259"/>
          </a:xfrm>
          <a:prstGeom prst="rect">
            <a:avLst/>
          </a:prstGeom>
        </p:spPr>
      </p:pic>
      <p:pic>
        <p:nvPicPr>
          <p:cNvPr id="9" name="Graphic 8" descr="Map with pin">
            <a:extLst>
              <a:ext uri="{FF2B5EF4-FFF2-40B4-BE49-F238E27FC236}">
                <a16:creationId xmlns:a16="http://schemas.microsoft.com/office/drawing/2014/main" id="{374CC2EC-F2C1-7E46-A97E-921C1DE25A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2443" y="1838204"/>
            <a:ext cx="700259" cy="700259"/>
          </a:xfrm>
          <a:prstGeom prst="rect">
            <a:avLst/>
          </a:prstGeom>
        </p:spPr>
      </p:pic>
      <p:pic>
        <p:nvPicPr>
          <p:cNvPr id="11" name="Picture 10" descr="A close up of a map&#10;&#10;Description automatically generated">
            <a:extLst>
              <a:ext uri="{FF2B5EF4-FFF2-40B4-BE49-F238E27FC236}">
                <a16:creationId xmlns:a16="http://schemas.microsoft.com/office/drawing/2014/main" id="{AFA69B1B-4300-C04D-87DF-4D52BB9199DB}"/>
              </a:ext>
            </a:extLst>
          </p:cNvPr>
          <p:cNvPicPr>
            <a:picLocks noChangeAspect="1"/>
          </p:cNvPicPr>
          <p:nvPr/>
        </p:nvPicPr>
        <p:blipFill>
          <a:blip r:embed="rId9"/>
          <a:stretch>
            <a:fillRect/>
          </a:stretch>
        </p:blipFill>
        <p:spPr>
          <a:xfrm>
            <a:off x="903325" y="1816036"/>
            <a:ext cx="4855092" cy="3630165"/>
          </a:xfrm>
          <a:prstGeom prst="rect">
            <a:avLst/>
          </a:prstGeom>
        </p:spPr>
      </p:pic>
      <p:sp>
        <p:nvSpPr>
          <p:cNvPr id="12" name="Content Placeholder 1">
            <a:extLst>
              <a:ext uri="{FF2B5EF4-FFF2-40B4-BE49-F238E27FC236}">
                <a16:creationId xmlns:a16="http://schemas.microsoft.com/office/drawing/2014/main" id="{C0A0FAD9-133A-3444-B200-84ED18F06FE3}"/>
              </a:ext>
            </a:extLst>
          </p:cNvPr>
          <p:cNvSpPr txBox="1">
            <a:spLocks/>
          </p:cNvSpPr>
          <p:nvPr/>
        </p:nvSpPr>
        <p:spPr>
          <a:xfrm>
            <a:off x="7443850" y="3354987"/>
            <a:ext cx="1818903" cy="317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Market research</a:t>
            </a:r>
          </a:p>
        </p:txBody>
      </p:sp>
      <p:sp>
        <p:nvSpPr>
          <p:cNvPr id="13" name="Content Placeholder 1">
            <a:extLst>
              <a:ext uri="{FF2B5EF4-FFF2-40B4-BE49-F238E27FC236}">
                <a16:creationId xmlns:a16="http://schemas.microsoft.com/office/drawing/2014/main" id="{ED1FF461-5EFE-8548-842D-4E8796368387}"/>
              </a:ext>
            </a:extLst>
          </p:cNvPr>
          <p:cNvSpPr txBox="1">
            <a:spLocks/>
          </p:cNvSpPr>
          <p:nvPr/>
        </p:nvSpPr>
        <p:spPr>
          <a:xfrm>
            <a:off x="7443850" y="4606019"/>
            <a:ext cx="4216848" cy="901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Reports</a:t>
            </a:r>
            <a:endParaRPr lang="en-US" sz="1600" dirty="0"/>
          </a:p>
          <a:p>
            <a:pPr marL="457200" lvl="1" indent="0">
              <a:buFont typeface="Arial" panose="020B0604020202020204" pitchFamily="34" charset="0"/>
              <a:buNone/>
            </a:pPr>
            <a:r>
              <a:rPr lang="en-US" sz="1200" dirty="0">
                <a:solidFill>
                  <a:srgbClr val="E23940"/>
                </a:solidFill>
              </a:rPr>
              <a:t>Sweden Creates Jobs in the U.S.</a:t>
            </a:r>
          </a:p>
          <a:p>
            <a:pPr marL="457200" lvl="1" indent="0">
              <a:buNone/>
            </a:pPr>
            <a:r>
              <a:rPr lang="en-US" sz="1200" dirty="0">
                <a:solidFill>
                  <a:srgbClr val="E23940"/>
                </a:solidFill>
              </a:rPr>
              <a:t>Business Climate Survey</a:t>
            </a:r>
          </a:p>
          <a:p>
            <a:pPr marL="457200" lvl="1" indent="0">
              <a:buFont typeface="Arial" panose="020B0604020202020204" pitchFamily="34" charset="0"/>
              <a:buNone/>
            </a:pPr>
            <a:endParaRPr lang="en-US" sz="1200" dirty="0">
              <a:solidFill>
                <a:srgbClr val="E23940"/>
              </a:solidFill>
            </a:endParaRPr>
          </a:p>
        </p:txBody>
      </p:sp>
    </p:spTree>
    <p:extLst>
      <p:ext uri="{BB962C8B-B14F-4D97-AF65-F5344CB8AC3E}">
        <p14:creationId xmlns:p14="http://schemas.microsoft.com/office/powerpoint/2010/main" val="8106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B5BF55-85A5-EA45-9A56-73309792EA08}"/>
              </a:ext>
            </a:extLst>
          </p:cNvPr>
          <p:cNvSpPr>
            <a:spLocks noGrp="1"/>
          </p:cNvSpPr>
          <p:nvPr>
            <p:ph idx="1"/>
          </p:nvPr>
        </p:nvSpPr>
        <p:spPr>
          <a:xfrm>
            <a:off x="2996035" y="2691913"/>
            <a:ext cx="1971479" cy="3261669"/>
          </a:xfrm>
        </p:spPr>
        <p:txBody>
          <a:bodyPr>
            <a:normAutofit/>
          </a:bodyPr>
          <a:lstStyle/>
          <a:p>
            <a:pPr marL="0" indent="0">
              <a:lnSpc>
                <a:spcPct val="100000"/>
              </a:lnSpc>
              <a:buNone/>
            </a:pPr>
            <a:r>
              <a:rPr lang="en-US" sz="1400" dirty="0"/>
              <a:t>We can introduce you to top-level executives at U.S. headquarters. Meet with industry experts and learn from those who are already established to </a:t>
            </a:r>
            <a:r>
              <a:rPr lang="en-US" sz="1400" b="1" dirty="0">
                <a:solidFill>
                  <a:srgbClr val="E23940"/>
                </a:solidFill>
              </a:rPr>
              <a:t>accelerate your potential </a:t>
            </a:r>
            <a:r>
              <a:rPr lang="en-US" sz="1400" dirty="0"/>
              <a:t>on the US market</a:t>
            </a:r>
          </a:p>
          <a:p>
            <a:pPr marL="0" indent="0">
              <a:buNone/>
            </a:pPr>
            <a:endParaRPr lang="en-US" dirty="0"/>
          </a:p>
        </p:txBody>
      </p:sp>
      <p:sp>
        <p:nvSpPr>
          <p:cNvPr id="3" name="Title 2">
            <a:extLst>
              <a:ext uri="{FF2B5EF4-FFF2-40B4-BE49-F238E27FC236}">
                <a16:creationId xmlns:a16="http://schemas.microsoft.com/office/drawing/2014/main" id="{CE04DAC1-B0EE-A348-8CE4-23DA83B1ECDB}"/>
              </a:ext>
            </a:extLst>
          </p:cNvPr>
          <p:cNvSpPr>
            <a:spLocks noGrp="1"/>
          </p:cNvSpPr>
          <p:nvPr>
            <p:ph type="title"/>
          </p:nvPr>
        </p:nvSpPr>
        <p:spPr/>
        <p:txBody>
          <a:bodyPr>
            <a:normAutofit/>
          </a:bodyPr>
          <a:lstStyle/>
          <a:p>
            <a:r>
              <a:rPr lang="en-US" sz="3200" b="1" dirty="0"/>
              <a:t>TRADE DELEGATIONS</a:t>
            </a:r>
          </a:p>
        </p:txBody>
      </p:sp>
      <p:pic>
        <p:nvPicPr>
          <p:cNvPr id="11" name="Graphic 10" descr="Handshake">
            <a:extLst>
              <a:ext uri="{FF2B5EF4-FFF2-40B4-BE49-F238E27FC236}">
                <a16:creationId xmlns:a16="http://schemas.microsoft.com/office/drawing/2014/main" id="{D0535A3A-939A-5F41-B1D5-1EFD7023CE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4547" y="1664400"/>
            <a:ext cx="914400" cy="914400"/>
          </a:xfrm>
          <a:prstGeom prst="rect">
            <a:avLst/>
          </a:prstGeom>
        </p:spPr>
      </p:pic>
      <p:pic>
        <p:nvPicPr>
          <p:cNvPr id="17" name="Graphic 16" descr="Bullseye">
            <a:extLst>
              <a:ext uri="{FF2B5EF4-FFF2-40B4-BE49-F238E27FC236}">
                <a16:creationId xmlns:a16="http://schemas.microsoft.com/office/drawing/2014/main" id="{CE712FF8-A50C-0347-8DA8-82200DC6C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273" y="1664400"/>
            <a:ext cx="914400" cy="914400"/>
          </a:xfrm>
          <a:prstGeom prst="rect">
            <a:avLst/>
          </a:prstGeom>
        </p:spPr>
      </p:pic>
      <p:sp>
        <p:nvSpPr>
          <p:cNvPr id="20" name="Text Placeholder 4">
            <a:extLst>
              <a:ext uri="{FF2B5EF4-FFF2-40B4-BE49-F238E27FC236}">
                <a16:creationId xmlns:a16="http://schemas.microsoft.com/office/drawing/2014/main" id="{7D4C0D38-95CC-D645-8E73-FF397B48ED0A}"/>
              </a:ext>
            </a:extLst>
          </p:cNvPr>
          <p:cNvSpPr txBox="1">
            <a:spLocks/>
          </p:cNvSpPr>
          <p:nvPr/>
        </p:nvSpPr>
        <p:spPr>
          <a:xfrm>
            <a:off x="1403203" y="1160370"/>
            <a:ext cx="8348379" cy="463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spc="100" dirty="0">
                <a:solidFill>
                  <a:srgbClr val="E23940"/>
                </a:solidFill>
              </a:rPr>
              <a:t>EXPLORE THE US MARKET, GAIN VALUABLE KNOWLEDGE AND BUSINESS CONNECTIONS</a:t>
            </a:r>
          </a:p>
        </p:txBody>
      </p:sp>
      <p:sp>
        <p:nvSpPr>
          <p:cNvPr id="21" name="Content Placeholder 1">
            <a:extLst>
              <a:ext uri="{FF2B5EF4-FFF2-40B4-BE49-F238E27FC236}">
                <a16:creationId xmlns:a16="http://schemas.microsoft.com/office/drawing/2014/main" id="{F9282488-9FF7-1F47-B62E-F7C339B94865}"/>
              </a:ext>
            </a:extLst>
          </p:cNvPr>
          <p:cNvSpPr txBox="1">
            <a:spLocks/>
          </p:cNvSpPr>
          <p:nvPr/>
        </p:nvSpPr>
        <p:spPr>
          <a:xfrm>
            <a:off x="5251820" y="2691913"/>
            <a:ext cx="1971480" cy="2614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We are well-equipped to match you with the right investors and get you in contact with the </a:t>
            </a:r>
            <a:r>
              <a:rPr lang="en-US" sz="1400" b="1" dirty="0">
                <a:solidFill>
                  <a:srgbClr val="E23940"/>
                </a:solidFill>
              </a:rPr>
              <a:t>accelerators and incubators </a:t>
            </a:r>
            <a:r>
              <a:rPr lang="en-US" sz="1400" dirty="0"/>
              <a:t>best suited for your objectives</a:t>
            </a:r>
          </a:p>
        </p:txBody>
      </p:sp>
      <p:sp>
        <p:nvSpPr>
          <p:cNvPr id="22" name="Content Placeholder 1">
            <a:extLst>
              <a:ext uri="{FF2B5EF4-FFF2-40B4-BE49-F238E27FC236}">
                <a16:creationId xmlns:a16="http://schemas.microsoft.com/office/drawing/2014/main" id="{89303AA6-0658-DC4A-B188-99D047EF93A5}"/>
              </a:ext>
            </a:extLst>
          </p:cNvPr>
          <p:cNvSpPr txBox="1">
            <a:spLocks/>
          </p:cNvSpPr>
          <p:nvPr/>
        </p:nvSpPr>
        <p:spPr>
          <a:xfrm>
            <a:off x="8870868" y="2036622"/>
            <a:ext cx="28521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3" name="Content Placeholder 1">
            <a:extLst>
              <a:ext uri="{FF2B5EF4-FFF2-40B4-BE49-F238E27FC236}">
                <a16:creationId xmlns:a16="http://schemas.microsoft.com/office/drawing/2014/main" id="{047113E4-0044-2F4B-A95E-24210D46C6DD}"/>
              </a:ext>
            </a:extLst>
          </p:cNvPr>
          <p:cNvSpPr txBox="1">
            <a:spLocks/>
          </p:cNvSpPr>
          <p:nvPr/>
        </p:nvSpPr>
        <p:spPr>
          <a:xfrm>
            <a:off x="7507606" y="2691914"/>
            <a:ext cx="1971480" cy="336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Some of the world’s best universities, think tanks, and research centers are located in the United States. Meetings with</a:t>
            </a:r>
            <a:r>
              <a:rPr lang="en-US" sz="1400" b="1" dirty="0">
                <a:solidFill>
                  <a:srgbClr val="E23940"/>
                </a:solidFill>
              </a:rPr>
              <a:t> top universities and think tanks</a:t>
            </a:r>
            <a:r>
              <a:rPr lang="en-US" sz="1400" dirty="0"/>
              <a:t> is a way to gather inspiration and generate new ideas. We have the connections to secure the meetings that will give you access to the latest in research</a:t>
            </a:r>
          </a:p>
        </p:txBody>
      </p:sp>
      <p:sp>
        <p:nvSpPr>
          <p:cNvPr id="24" name="Content Placeholder 1">
            <a:extLst>
              <a:ext uri="{FF2B5EF4-FFF2-40B4-BE49-F238E27FC236}">
                <a16:creationId xmlns:a16="http://schemas.microsoft.com/office/drawing/2014/main" id="{7E8CEC83-2DEC-4B46-A829-1B08D850AD1E}"/>
              </a:ext>
            </a:extLst>
          </p:cNvPr>
          <p:cNvSpPr txBox="1">
            <a:spLocks/>
          </p:cNvSpPr>
          <p:nvPr/>
        </p:nvSpPr>
        <p:spPr>
          <a:xfrm>
            <a:off x="9768424" y="2691913"/>
            <a:ext cx="1971480" cy="2614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We have the network to arrange meetings with top lobbyists who can help you </a:t>
            </a:r>
            <a:r>
              <a:rPr lang="en-US" sz="1400" b="1" dirty="0">
                <a:solidFill>
                  <a:srgbClr val="E23940"/>
                </a:solidFill>
              </a:rPr>
              <a:t>navigate the U.S. policies, laws and regulations</a:t>
            </a:r>
            <a:r>
              <a:rPr lang="en-US" sz="1400" dirty="0"/>
              <a:t> in your industry. Get access to the people who can help you educate lawmakers and elevate your issues to the next level</a:t>
            </a:r>
          </a:p>
        </p:txBody>
      </p:sp>
      <p:pic>
        <p:nvPicPr>
          <p:cNvPr id="26" name="Graphic 25" descr="Coins">
            <a:extLst>
              <a:ext uri="{FF2B5EF4-FFF2-40B4-BE49-F238E27FC236}">
                <a16:creationId xmlns:a16="http://schemas.microsoft.com/office/drawing/2014/main" id="{5B95E7AF-B3EB-3342-BCDC-F3B9D5A557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6848" y="1664400"/>
            <a:ext cx="914400" cy="914400"/>
          </a:xfrm>
          <a:prstGeom prst="rect">
            <a:avLst/>
          </a:prstGeom>
        </p:spPr>
      </p:pic>
      <p:pic>
        <p:nvPicPr>
          <p:cNvPr id="28" name="Graphic 27" descr="Graduation cap">
            <a:extLst>
              <a:ext uri="{FF2B5EF4-FFF2-40B4-BE49-F238E27FC236}">
                <a16:creationId xmlns:a16="http://schemas.microsoft.com/office/drawing/2014/main" id="{CAE2365B-2391-6E4C-BD94-D286A0F482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35564" y="1664400"/>
            <a:ext cx="914400" cy="914400"/>
          </a:xfrm>
          <a:prstGeom prst="rect">
            <a:avLst/>
          </a:prstGeom>
        </p:spPr>
      </p:pic>
      <p:pic>
        <p:nvPicPr>
          <p:cNvPr id="30" name="Graphic 29" descr="Judge">
            <a:extLst>
              <a:ext uri="{FF2B5EF4-FFF2-40B4-BE49-F238E27FC236}">
                <a16:creationId xmlns:a16="http://schemas.microsoft.com/office/drawing/2014/main" id="{A340790D-5D59-B942-9839-8562E80E2B6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62197" y="1664400"/>
            <a:ext cx="914400" cy="914400"/>
          </a:xfrm>
          <a:prstGeom prst="rect">
            <a:avLst/>
          </a:prstGeom>
        </p:spPr>
      </p:pic>
      <p:sp>
        <p:nvSpPr>
          <p:cNvPr id="32" name="Content Placeholder 1">
            <a:extLst>
              <a:ext uri="{FF2B5EF4-FFF2-40B4-BE49-F238E27FC236}">
                <a16:creationId xmlns:a16="http://schemas.microsoft.com/office/drawing/2014/main" id="{E843EC44-156C-0246-AAD9-742043928E33}"/>
              </a:ext>
            </a:extLst>
          </p:cNvPr>
          <p:cNvSpPr txBox="1">
            <a:spLocks/>
          </p:cNvSpPr>
          <p:nvPr/>
        </p:nvSpPr>
        <p:spPr>
          <a:xfrm>
            <a:off x="737734" y="2691913"/>
            <a:ext cx="1971479" cy="336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23559"/>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23559"/>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23559"/>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23559"/>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23559"/>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Thanks to our extensive regional chamber network, we can leverage our strong local knowledge and networks to tailor trade and business delegations and visiting programs to </a:t>
            </a:r>
            <a:r>
              <a:rPr lang="en-US" sz="1400" b="1" dirty="0">
                <a:solidFill>
                  <a:srgbClr val="E23940"/>
                </a:solidFill>
              </a:rPr>
              <a:t>target your company’s needs and objectives</a:t>
            </a:r>
            <a:r>
              <a:rPr lang="en-US" sz="1400" dirty="0"/>
              <a:t>, making the most of your trip to the United States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227433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ad80b9f-b5c0-4b96-b2a9-3b0e52f75f65">
      <UserInfo>
        <DisplayName>Johan Marcus</DisplayName>
        <AccountId>15</AccountId>
        <AccountType/>
      </UserInfo>
      <UserInfo>
        <DisplayName>Emma Kotka</DisplayName>
        <AccountId>20</AccountId>
        <AccountType/>
      </UserInfo>
    </SharedWithUsers>
    <lcf76f155ced4ddcb4097134ff3c332f xmlns="dd1a6a48-2a49-48cf-a06a-15f19b7d4c11">
      <Terms xmlns="http://schemas.microsoft.com/office/infopath/2007/PartnerControls"/>
    </lcf76f155ced4ddcb4097134ff3c332f>
    <TaxCatchAll xmlns="aad80b9f-b5c0-4b96-b2a9-3b0e52f75f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5616F0497F6544ABB547F432852CAD" ma:contentTypeVersion="16" ma:contentTypeDescription="Create a new document." ma:contentTypeScope="" ma:versionID="82a38aacb1602beeaf472609c52619c0">
  <xsd:schema xmlns:xsd="http://www.w3.org/2001/XMLSchema" xmlns:xs="http://www.w3.org/2001/XMLSchema" xmlns:p="http://schemas.microsoft.com/office/2006/metadata/properties" xmlns:ns2="aad80b9f-b5c0-4b96-b2a9-3b0e52f75f65" xmlns:ns3="dd1a6a48-2a49-48cf-a06a-15f19b7d4c11" targetNamespace="http://schemas.microsoft.com/office/2006/metadata/properties" ma:root="true" ma:fieldsID="75fe03948aaecf78fa03df387b2f759c" ns2:_="" ns3:_="">
    <xsd:import namespace="aad80b9f-b5c0-4b96-b2a9-3b0e52f75f65"/>
    <xsd:import namespace="dd1a6a48-2a49-48cf-a06a-15f19b7d4c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80b9f-b5c0-4b96-b2a9-3b0e52f75f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6d2145f5-bbe4-4f91-a835-726bb6241002}" ma:internalName="TaxCatchAll" ma:showField="CatchAllData" ma:web="aad80b9f-b5c0-4b96-b2a9-3b0e52f75f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a6a48-2a49-48cf-a06a-15f19b7d4c1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c5145a-67b6-4be8-aea5-183f8331236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42AD36-34EA-456B-89ED-DFED5BFD8C48}">
  <ds:schemaRefs>
    <ds:schemaRef ds:uri="http://schemas.microsoft.com/sharepoint/v3/contenttype/forms"/>
  </ds:schemaRefs>
</ds:datastoreItem>
</file>

<file path=customXml/itemProps2.xml><?xml version="1.0" encoding="utf-8"?>
<ds:datastoreItem xmlns:ds="http://schemas.openxmlformats.org/officeDocument/2006/customXml" ds:itemID="{2D4F5F55-7166-47E9-84AF-D7C15C5CB777}">
  <ds:schemaRefs>
    <ds:schemaRef ds:uri="aad80b9f-b5c0-4b96-b2a9-3b0e52f75f65"/>
    <ds:schemaRef ds:uri="http://purl.org/dc/term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dd1a6a48-2a49-48cf-a06a-15f19b7d4c11"/>
    <ds:schemaRef ds:uri="http://purl.org/dc/elements/1.1/"/>
  </ds:schemaRefs>
</ds:datastoreItem>
</file>

<file path=customXml/itemProps3.xml><?xml version="1.0" encoding="utf-8"?>
<ds:datastoreItem xmlns:ds="http://schemas.openxmlformats.org/officeDocument/2006/customXml" ds:itemID="{F1782B88-AA51-483F-923D-BCF54BDCF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d80b9f-b5c0-4b96-b2a9-3b0e52f75f65"/>
    <ds:schemaRef ds:uri="dd1a6a48-2a49-48cf-a06a-15f19b7d4c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9553</TotalTime>
  <Words>2807</Words>
  <Application>Microsoft Office PowerPoint</Application>
  <PresentationFormat>Widescreen</PresentationFormat>
  <Paragraphs>150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Office-tema</vt:lpstr>
      <vt:lpstr>SACC-USA</vt:lpstr>
      <vt:lpstr>USA &amp; SWEDEN</vt:lpstr>
      <vt:lpstr>USA &amp; SWEDEN</vt:lpstr>
      <vt:lpstr>SACC-USA</vt:lpstr>
      <vt:lpstr>SACC MEMBERS</vt:lpstr>
      <vt:lpstr>EVENTS</vt:lpstr>
      <vt:lpstr>TALENT MOBILITY</vt:lpstr>
      <vt:lpstr>BUSINESS INTELLIGENCE</vt:lpstr>
      <vt:lpstr>TRADE DELEGATIONS</vt:lpstr>
      <vt:lpstr>EVENTS</vt:lpstr>
      <vt:lpstr>MARKETING SERVICES</vt:lpstr>
      <vt:lpstr>WHAT WE OFFER – MARKETING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Cornelia Winter</dc:creator>
  <cp:lastModifiedBy>Hanna Hultman</cp:lastModifiedBy>
  <cp:revision>125</cp:revision>
  <dcterms:created xsi:type="dcterms:W3CDTF">2019-12-19T20:03:35Z</dcterms:created>
  <dcterms:modified xsi:type="dcterms:W3CDTF">2023-05-05T17:20:44Z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0x010100B15616F0497F6544ABB547F432852CAD</vt:lpwstr>
  </property>
</Properties>
</file>