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616" r:id="rId4"/>
    <p:sldId id="619" r:id="rId5"/>
    <p:sldId id="648" r:id="rId6"/>
    <p:sldId id="649" r:id="rId7"/>
    <p:sldId id="650" r:id="rId8"/>
    <p:sldId id="651" r:id="rId9"/>
    <p:sldId id="631" r:id="rId10"/>
    <p:sldId id="652" r:id="rId11"/>
    <p:sldId id="654" r:id="rId12"/>
    <p:sldId id="611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6C677AA-8BAE-46E2-A89F-8C9AAF9F34B6}">
          <p14:sldIdLst>
            <p14:sldId id="256"/>
            <p14:sldId id="616"/>
            <p14:sldId id="619"/>
            <p14:sldId id="648"/>
            <p14:sldId id="649"/>
            <p14:sldId id="650"/>
            <p14:sldId id="651"/>
            <p14:sldId id="631"/>
            <p14:sldId id="652"/>
            <p14:sldId id="654"/>
            <p14:sldId id="61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55DB3F-CF0A-4E0D-A753-18A51A09B89D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6554DDC-D55D-4A99-ABC7-65AB6447E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9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20EEB-F80A-C265-A466-24989FE6F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5482B-3564-617B-5F7B-5214883FA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FC3FD-13E1-4295-51E7-624C38BA8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61BF6-7E1D-3466-46AA-F1CACAA82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B9E04-69EA-361E-3166-9DF3A1C98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6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25814-219D-843D-D323-8CB334D0C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BBA93-6BEF-0F66-11C7-A2705EF25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F9AF3-5DF7-2F35-F886-BB936F0A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F0D04-660B-7D17-B39C-3D8A6879E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16741-4B54-10F9-1E6A-2A1C4CF14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0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9B0F3D-E3E0-8A11-641D-F00A35F2A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F2F8A9-FEF7-56C0-B4C1-C57E1D357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D876A-6316-B9A4-49A6-6777CBB88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FA06B-5508-7BD2-6B11-64D04EB2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58654-E0F6-9251-A8C3-EDB849BA4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69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52DBC-4421-CC9C-A553-919C316197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FB527D-EEF8-546E-5A59-9389F3DD5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2EA29-B0A5-5021-4A3B-29C2CB35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3BCA4-2548-508A-4E15-6DE726572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D264E-E076-9FA8-8BDE-04D7CD5BC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2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A286C-4B09-3CD4-E74A-78B04446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CB03B-4758-4185-71F4-4F3DDB7BD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0585E-CCAD-EDFA-0738-6CCB13E0E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FE130-D3D1-9FAE-4513-ADB1CC5B9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AB1F9-0545-4E7A-CADA-5555EE133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06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319E2-0529-660C-2B03-CF1427002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7715D-B923-B665-A67F-18B1D3E61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D3F35-6ADA-776C-D928-9E403F78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34776-6B7E-61CA-0CE1-A17CC9D1F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40692-B82D-27EA-FC3D-53F23016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10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A98A7-203D-D62E-2216-5C1FCD88C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DAD34-26C4-213F-70B5-6455010C5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E46AD2-3C80-0ABB-1243-76A0D16C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EE0E1-86E8-4B3D-413D-794E6C249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12B5F-58ED-E456-C100-95A168609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9E4F5-EB66-1954-6ED3-3B250462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62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31492-D7A2-A623-B33C-B276BDFC4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1402A-57E6-523D-248C-60BB988A2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EB5DA-09B8-8245-3C85-870C875AC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36D7CC-F496-872A-22B9-FD191FB58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981D98-161D-0E26-C888-76667C5D6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531B1B-611D-34C9-7060-1E0FE00A0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3C1A2C-D810-3C41-4C7D-A5D7DFF6B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E4B22D-AF88-B0B9-A53E-927804736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61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1DD1D-1202-6936-B4FD-458D688F9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041F9E-7698-FD08-6E6F-A94611768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D1D334-1274-1A87-402D-7487D9B1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0F26AC-D333-C01D-E1D0-CCC998949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1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661E00-B4A7-B6D5-32FF-4E508DF1A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7E7945-3B4B-62A1-0242-61D8C68D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F884B-602F-98BF-5105-0A591F0D3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13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049FE-31B3-DE72-7C4C-ABAB267D1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8BB4A-C741-DE18-D7C0-97F6B9B3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30AF4-3987-4BFC-2BD9-D9A8FD194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F967C-036B-0238-A9E8-C9A75EFF2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AE724-11CD-4076-0953-1B7DF6895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4E9E1-FF20-CECB-3A49-886E10D4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3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D96FE-6AF7-6E5E-2839-44B89CCCC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CDD31-A62B-A2B9-E4C0-84991C25B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191FC-958D-6A92-B518-89EDC17B4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513C4-0500-E2FE-D9DF-24619B9A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AC1A1-6D0C-FE57-1EF8-9BDE804E0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541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AC6A-0A67-EAAD-1115-1855F4013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7E7720-3191-CCEA-4664-AEFD14152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C1CFA-1524-3E03-9A67-701956D50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A3902-CE0A-D03E-2950-4E62C1C2C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976E7-B177-3C74-8BD1-B3C1A210E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245E3-BC56-7FD9-2A4B-BEFC117A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89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769B6-008D-ACD1-F508-8273EC00E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AFF8E-1B7D-5115-55B0-BECEC9879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EFD0A-79EC-4DEC-F22D-2219C900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5F850-45F4-7E21-A493-25AE7C609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DC7FC-8074-68A3-7EA5-B9A82EF61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522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B17A8A-DC2D-040F-4B01-F08993ECF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31741-EAFD-502A-E352-B9F72A5F8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D1F13-CE82-3767-E53C-5291BD745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76253-6A39-B333-0B1F-17F19288F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C9231-B03D-1C16-5731-7ACB456A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6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CD07D-F651-C06F-B1D2-E4865186B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B98F5-C4B7-AA9A-F4EB-7673461F3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BE315-5621-EED5-E819-DA49F614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CDBF1-4DEE-C037-6FA8-388F98B4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5B432-B07C-5036-F57F-EAFA082C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6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49FFE-72EA-E646-1EA6-8940EC250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C8C8-D6FC-1E01-7A49-63261F6B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A2A9BD-1AC4-51D5-C1C6-6544A11A5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FDE2-86B1-F734-75EF-CFFE9F1C1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12029-04DC-4236-FBF8-1BD7D6A67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03B33-6192-85C9-673F-D3386DBA0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7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8F5A9-B0DA-21BB-18F5-DFAFB48F5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0CB68-2BB3-0BCE-5E63-590E627BC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207680-8733-7CC4-278E-4A77DDECA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85A74-5BCE-A5E1-62B0-2CE38B80E2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9CC7C3-52EA-7B1D-820C-95F867D7A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C338FC-F028-2F4A-EFD8-EC179060F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D3DFC1-2BE2-A194-3A02-8E77FA19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C160ED-2783-7237-5169-ACF6C0F19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4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19D67-CA03-9FA9-50D5-9A8052CC3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C3946-E3F6-3D77-1CC3-17B03FAE3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5039EE-291B-EB1D-0288-8DA5466F7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AD036A-473F-E497-67B1-D760172D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6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476B1-55AC-04FA-C9E9-4B5FD0C21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C6D531-FDF7-23DB-F65E-29E2CBC9D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B212D-C938-475F-C5AB-C9DA8E579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2C311-EC1B-BCAF-1074-11A8F54BA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DC472-9341-F0B6-2CA9-6F55CDC4D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FF136E-5C91-59E0-801B-D3F222424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1FB78-7876-7BA0-A922-7F1AF4A5B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F73F1-06EA-7323-E960-8C1583200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7BB19-2FFF-E436-827C-4F8FAC48E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4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CF8F-0BC8-EF3F-AFBA-C6DA72779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32C3E0-0742-4101-37EE-906920FC0F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FBA2A-9B6F-B832-13D4-7CEE98BB9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6FB308-4A55-A8FE-7DDC-0E270FCC9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9552B-1692-1D1F-76DC-4D73FB6C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8D83D-5D65-6EC6-109F-5ADE4448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F99AD4-1334-4030-0FF5-F3C7591FC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8C637-11DD-0A20-F119-D7B84C3AB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434A6-9021-7C35-1E7A-5A3D214D1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9A1B8-8E11-477F-BDAD-4B568F97B1DB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2A202-7E8D-28F8-D1AC-14BD702651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6F910-0A85-FF44-4B6F-6EDFB7513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B06A2-95E8-4608-88E9-682A88182CD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C7451C-65CB-A19A-2CE8-0A34BF87178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97317" y="213358"/>
            <a:ext cx="2263493" cy="504698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579E0A5-55FA-90B7-4913-AA2528BDD5DB}"/>
              </a:ext>
            </a:extLst>
          </p:cNvPr>
          <p:cNvGrpSpPr/>
          <p:nvPr userDrawn="1"/>
        </p:nvGrpSpPr>
        <p:grpSpPr>
          <a:xfrm>
            <a:off x="2678046" y="6246698"/>
            <a:ext cx="6835907" cy="339507"/>
            <a:chOff x="2289042" y="6273227"/>
            <a:chExt cx="6835907" cy="33950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9642A76-369F-A051-DC9D-BACA2E1C598C}"/>
                </a:ext>
              </a:extLst>
            </p:cNvPr>
            <p:cNvSpPr txBox="1"/>
            <p:nvPr/>
          </p:nvSpPr>
          <p:spPr>
            <a:xfrm>
              <a:off x="2289042" y="6273227"/>
              <a:ext cx="68359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solidFill>
                    <a:srgbClr val="002060"/>
                  </a:solidFill>
                </a:rPr>
                <a:t>Increased talent mobility and knowledge exchange between Sweden and the U.S.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93DCCDD-F777-CEC7-CA66-18092306A0FD}"/>
                </a:ext>
              </a:extLst>
            </p:cNvPr>
            <p:cNvCxnSpPr>
              <a:cxnSpLocks/>
            </p:cNvCxnSpPr>
            <p:nvPr/>
          </p:nvCxnSpPr>
          <p:spPr>
            <a:xfrm>
              <a:off x="2308093" y="6612734"/>
              <a:ext cx="6745966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2700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DF1B59-9DC2-2FB8-34EF-9F6652F07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45097-B013-8627-134E-CCBAD7938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FFD40-ED38-0083-97D0-C9D82C12AD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529B9-B721-4CD3-95BC-C9B37ACA6A8A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0F9C-C5FD-DA67-46D2-83EF8BE1A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7D8CC-3DCA-8CEC-4531-2C69007B5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F4D70-247A-41B3-8102-6533D125F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6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ann-charlotte.larsson@lnu.se" TargetMode="External"/><Relationship Id="rId13" Type="http://schemas.openxmlformats.org/officeDocument/2006/relationships/hyperlink" Target="mailto:helena.jerregard@mdu.se" TargetMode="External"/><Relationship Id="rId18" Type="http://schemas.openxmlformats.org/officeDocument/2006/relationships/hyperlink" Target="mailto:eva.schelin@kks.se" TargetMode="External"/><Relationship Id="rId3" Type="http://schemas.openxmlformats.org/officeDocument/2006/relationships/hyperlink" Target="mailto:torbjorn.lundh@gu.se" TargetMode="External"/><Relationship Id="rId7" Type="http://schemas.openxmlformats.org/officeDocument/2006/relationships/hyperlink" Target="mailto:matts.karlsson@liu.se" TargetMode="External"/><Relationship Id="rId12" Type="http://schemas.openxmlformats.org/officeDocument/2006/relationships/hyperlink" Target="mailto:Anders.fallstrom@miun.se" TargetMode="External"/><Relationship Id="rId17" Type="http://schemas.openxmlformats.org/officeDocument/2006/relationships/hyperlink" Target="mailto:monika.wirkkala@si.e" TargetMode="External"/><Relationship Id="rId2" Type="http://schemas.openxmlformats.org/officeDocument/2006/relationships/hyperlink" Target="mailto:anders.palmqvist@chalmers.se" TargetMode="External"/><Relationship Id="rId16" Type="http://schemas.openxmlformats.org/officeDocument/2006/relationships/hyperlink" Target="mailto:karin.olofsdotter@gov.s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tefano@kth.se" TargetMode="External"/><Relationship Id="rId11" Type="http://schemas.openxmlformats.org/officeDocument/2006/relationships/hyperlink" Target="mailto:kristina.eneroth@rektor.lu.se" TargetMode="External"/><Relationship Id="rId5" Type="http://schemas.openxmlformats.org/officeDocument/2006/relationships/hyperlink" Target="mailto:robert.harris" TargetMode="External"/><Relationship Id="rId15" Type="http://schemas.openxmlformats.org/officeDocument/2006/relationships/hyperlink" Target="mailto:Anders.Hagfeldt@uu.se" TargetMode="External"/><Relationship Id="rId10" Type="http://schemas.openxmlformats.org/officeDocument/2006/relationships/hyperlink" Target="mailto:Erik.renstrom@rektor.lu.se" TargetMode="External"/><Relationship Id="rId19" Type="http://schemas.openxmlformats.org/officeDocument/2006/relationships/hyperlink" Target="mailto:signhild@hansenfamily.se" TargetMode="External"/><Relationship Id="rId4" Type="http://schemas.openxmlformats.org/officeDocument/2006/relationships/hyperlink" Target="mailto:agneta.marell@ju.se" TargetMode="External"/><Relationship Id="rId9" Type="http://schemas.openxmlformats.org/officeDocument/2006/relationships/hyperlink" Target="mailto:par.weihed@ltu.se" TargetMode="External"/><Relationship Id="rId14" Type="http://schemas.openxmlformats.org/officeDocument/2006/relationships/hyperlink" Target="mailto:rektor@su.s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31C487F-2D47-3D97-AFBE-C2CFB248A628}"/>
              </a:ext>
            </a:extLst>
          </p:cNvPr>
          <p:cNvSpPr txBox="1"/>
          <p:nvPr/>
        </p:nvSpPr>
        <p:spPr>
          <a:xfrm>
            <a:off x="2678046" y="6246698"/>
            <a:ext cx="6835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002060"/>
                </a:solidFill>
              </a:rPr>
              <a:t>Increased talent mobility and knowledge exchange between Sweden and the U.S.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D09399-5251-8F2F-02D3-BBBA40374D61}"/>
              </a:ext>
            </a:extLst>
          </p:cNvPr>
          <p:cNvSpPr txBox="1"/>
          <p:nvPr/>
        </p:nvSpPr>
        <p:spPr>
          <a:xfrm>
            <a:off x="2678046" y="903853"/>
            <a:ext cx="8354291" cy="4422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fontAlgn="base">
              <a:lnSpc>
                <a:spcPct val="120000"/>
              </a:lnSpc>
            </a:pPr>
            <a:r>
              <a:rPr lang="en-US" sz="2000" b="1" i="0" u="none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Stakeholders Group Meeting – June 8</a:t>
            </a:r>
            <a:r>
              <a:rPr lang="en-US" sz="2000" b="1" i="0" u="none" strike="noStrike" baseline="30000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th</a:t>
            </a:r>
            <a:r>
              <a:rPr lang="en-US" sz="2000" b="1" i="0" u="none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, 2023</a:t>
            </a:r>
            <a:endParaRPr lang="en-US" sz="2000" b="1" dirty="0">
              <a:solidFill>
                <a:srgbClr val="002060"/>
              </a:solidFill>
              <a:latin typeface="Gill Sans MT" panose="020B0502020104020203" pitchFamily="34" charset="77"/>
            </a:endParaRPr>
          </a:p>
          <a:p>
            <a:pPr rtl="0" fontAlgn="base">
              <a:lnSpc>
                <a:spcPct val="120000"/>
              </a:lnSpc>
            </a:pPr>
            <a:endParaRPr lang="en-US" sz="1200" b="1" i="0" dirty="0">
              <a:solidFill>
                <a:srgbClr val="002060"/>
              </a:solidFill>
              <a:effectLst/>
              <a:latin typeface="Gill Sans MT" panose="020B0502020104020203" pitchFamily="34" charset="77"/>
            </a:endParaRPr>
          </a:p>
          <a:p>
            <a:pPr rtl="0" fontAlgn="base">
              <a:lnSpc>
                <a:spcPct val="120000"/>
              </a:lnSpc>
            </a:pPr>
            <a:r>
              <a:rPr lang="en-US" b="1" i="0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Agenda</a:t>
            </a:r>
            <a:endParaRPr lang="en-US" b="0" i="0" dirty="0">
              <a:solidFill>
                <a:srgbClr val="002060"/>
              </a:solidFill>
              <a:effectLst/>
              <a:latin typeface="Gill Sans MT" panose="020B0502020104020203" pitchFamily="34" charset="77"/>
            </a:endParaRPr>
          </a:p>
          <a:p>
            <a:pPr marL="342900" indent="-342900" rtl="0" fontAlgn="base">
              <a:lnSpc>
                <a:spcPct val="120000"/>
              </a:lnSpc>
              <a:buFont typeface="Wingdings" pitchFamily="2" charset="2"/>
              <a:buChar char="§"/>
            </a:pPr>
            <a:r>
              <a:rPr lang="sv-SE" i="0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Welcome</a:t>
            </a:r>
          </a:p>
          <a:p>
            <a:pPr marL="800100" lvl="1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600" dirty="0" err="1">
                <a:solidFill>
                  <a:srgbClr val="002060"/>
                </a:solidFill>
                <a:latin typeface="Gill Sans MT" panose="020B0502020104020203" pitchFamily="34" charset="77"/>
              </a:rPr>
              <a:t>Minutes</a:t>
            </a:r>
            <a:r>
              <a:rPr lang="sv-SE" sz="1600" dirty="0">
                <a:solidFill>
                  <a:srgbClr val="002060"/>
                </a:solidFill>
                <a:latin typeface="Gill Sans MT" panose="020B0502020104020203" pitchFamily="34" charset="77"/>
              </a:rPr>
              <a:t> from last meeting</a:t>
            </a:r>
          </a:p>
          <a:p>
            <a:pPr marL="342900" indent="-342900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sv-SE" dirty="0">
                <a:solidFill>
                  <a:srgbClr val="002060"/>
                </a:solidFill>
                <a:latin typeface="Gill Sans MT" panose="020B0502020104020203" pitchFamily="34" charset="77"/>
              </a:rPr>
              <a:t>SACC-USA Update &amp; SIREUS overall progress</a:t>
            </a:r>
          </a:p>
          <a:p>
            <a:pPr marL="342900" indent="-342900" rtl="0" fontAlgn="base">
              <a:lnSpc>
                <a:spcPct val="120000"/>
              </a:lnSpc>
              <a:buFont typeface="Wingdings" pitchFamily="2" charset="2"/>
              <a:buChar char="§"/>
            </a:pPr>
            <a:r>
              <a:rPr lang="sv-SE" dirty="0">
                <a:solidFill>
                  <a:srgbClr val="002060"/>
                </a:solidFill>
                <a:latin typeface="Gill Sans MT" panose="020B0502020104020203" pitchFamily="34" charset="77"/>
              </a:rPr>
              <a:t>SIREUS - Progress </a:t>
            </a:r>
            <a:r>
              <a:rPr lang="sv-SE" dirty="0" err="1">
                <a:solidFill>
                  <a:srgbClr val="002060"/>
                </a:solidFill>
                <a:latin typeface="Gill Sans MT" panose="020B0502020104020203" pitchFamily="34" charset="77"/>
              </a:rPr>
              <a:t>Report</a:t>
            </a:r>
            <a:r>
              <a:rPr lang="sv-SE" dirty="0">
                <a:solidFill>
                  <a:srgbClr val="002060"/>
                </a:solidFill>
                <a:latin typeface="Gill Sans MT" panose="020B0502020104020203" pitchFamily="34" charset="77"/>
              </a:rPr>
              <a:t> </a:t>
            </a:r>
            <a:endParaRPr lang="sv-SE" sz="1600" i="0" dirty="0">
              <a:solidFill>
                <a:srgbClr val="002060"/>
              </a:solidFill>
              <a:effectLst/>
              <a:latin typeface="Gill Sans MT" panose="020B0502020104020203" pitchFamily="34" charset="77"/>
            </a:endParaRPr>
          </a:p>
          <a:p>
            <a:pPr marL="800100" lvl="1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2060"/>
                </a:solidFill>
                <a:latin typeface="Gill Sans MT"/>
              </a:rPr>
              <a:t>Project Update</a:t>
            </a:r>
          </a:p>
          <a:p>
            <a:pPr marL="800100" lvl="1" indent="-342900">
              <a:lnSpc>
                <a:spcPct val="120000"/>
              </a:lnSpc>
              <a:buFont typeface="Arial,Sans-Serif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Events</a:t>
            </a:r>
          </a:p>
          <a:p>
            <a:pPr marL="800100" lvl="1" indent="-342900">
              <a:lnSpc>
                <a:spcPct val="120000"/>
              </a:lnSpc>
              <a:buFont typeface="Arial,Sans-Serif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New SIREUS members</a:t>
            </a:r>
            <a:endParaRPr lang="en-US" sz="1600" dirty="0">
              <a:ea typeface="+mn-lt"/>
              <a:cs typeface="+mn-lt"/>
            </a:endParaRPr>
          </a:p>
          <a:p>
            <a:pPr marL="800100" lvl="1" indent="-342900">
              <a:lnSpc>
                <a:spcPct val="120000"/>
              </a:lnSpc>
              <a:buFont typeface="Arial,Sans-Serif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SIREUS Affiliation of American Universities</a:t>
            </a:r>
          </a:p>
          <a:p>
            <a:pPr marL="342900" indent="-342900" rtl="0" fontAlgn="base">
              <a:lnSpc>
                <a:spcPct val="120000"/>
              </a:lnSpc>
              <a:buFont typeface="Wingdings" pitchFamily="2" charset="2"/>
              <a:buChar char="§"/>
            </a:pPr>
            <a:r>
              <a:rPr lang="sv-SE" dirty="0">
                <a:solidFill>
                  <a:srgbClr val="002060"/>
                </a:solidFill>
                <a:latin typeface="Gill Sans MT" panose="020B0502020104020203" pitchFamily="34" charset="77"/>
              </a:rPr>
              <a:t>Decision / Discussion / </a:t>
            </a:r>
            <a:r>
              <a:rPr lang="sv-SE" u="sng" dirty="0">
                <a:solidFill>
                  <a:srgbClr val="002060"/>
                </a:solidFill>
                <a:latin typeface="Gill Sans MT" panose="020B0502020104020203" pitchFamily="34" charset="77"/>
              </a:rPr>
              <a:t>Information</a:t>
            </a:r>
          </a:p>
          <a:p>
            <a:pPr marL="800100" lvl="1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1600" dirty="0" err="1">
                <a:solidFill>
                  <a:srgbClr val="002060"/>
                </a:solidFill>
                <a:latin typeface="Gill Sans MT"/>
              </a:rPr>
              <a:t>Funding</a:t>
            </a:r>
            <a:r>
              <a:rPr lang="sv-SE" sz="1600" dirty="0">
                <a:solidFill>
                  <a:srgbClr val="002060"/>
                </a:solidFill>
                <a:latin typeface="Gill Sans MT"/>
              </a:rPr>
              <a:t> &amp; </a:t>
            </a:r>
            <a:r>
              <a:rPr lang="sv-SE" sz="1600" dirty="0" err="1">
                <a:solidFill>
                  <a:srgbClr val="002060"/>
                </a:solidFill>
                <a:latin typeface="Gill Sans MT"/>
              </a:rPr>
              <a:t>Financial</a:t>
            </a:r>
            <a:r>
              <a:rPr lang="sv-SE" sz="1600" dirty="0">
                <a:solidFill>
                  <a:srgbClr val="002060"/>
                </a:solidFill>
                <a:latin typeface="Gill Sans MT"/>
              </a:rPr>
              <a:t> situation</a:t>
            </a:r>
          </a:p>
          <a:p>
            <a:pPr marL="342900" indent="-342900" rtl="0" fontAlgn="base">
              <a:lnSpc>
                <a:spcPct val="120000"/>
              </a:lnSpc>
              <a:buFont typeface="Wingdings" pitchFamily="2" charset="2"/>
              <a:buChar char="§"/>
            </a:pPr>
            <a:r>
              <a:rPr lang="sv-SE" dirty="0">
                <a:solidFill>
                  <a:srgbClr val="002060"/>
                </a:solidFill>
                <a:latin typeface="Gill Sans MT" panose="020B0502020104020203" pitchFamily="34" charset="77"/>
              </a:rPr>
              <a:t>AOB &amp; </a:t>
            </a:r>
            <a:r>
              <a:rPr lang="sv-SE" dirty="0" err="1">
                <a:solidFill>
                  <a:srgbClr val="002060"/>
                </a:solidFill>
                <a:latin typeface="Gill Sans MT" panose="020B0502020104020203" pitchFamily="34" charset="77"/>
              </a:rPr>
              <a:t>Next</a:t>
            </a:r>
            <a:r>
              <a:rPr lang="sv-SE" dirty="0">
                <a:solidFill>
                  <a:srgbClr val="002060"/>
                </a:solidFill>
                <a:latin typeface="Gill Sans MT" panose="020B0502020104020203" pitchFamily="34" charset="77"/>
              </a:rPr>
              <a:t> meeting</a:t>
            </a:r>
          </a:p>
        </p:txBody>
      </p:sp>
    </p:spTree>
    <p:extLst>
      <p:ext uri="{BB962C8B-B14F-4D97-AF65-F5344CB8AC3E}">
        <p14:creationId xmlns:p14="http://schemas.microsoft.com/office/powerpoint/2010/main" val="2843750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92474A-DCE0-A1FB-FB77-2256169F4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18" y="799891"/>
            <a:ext cx="10852726" cy="547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49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64022D-7EFA-7CE0-FA75-6CA7CE137277}"/>
              </a:ext>
            </a:extLst>
          </p:cNvPr>
          <p:cNvSpPr txBox="1"/>
          <p:nvPr/>
        </p:nvSpPr>
        <p:spPr>
          <a:xfrm>
            <a:off x="2320506" y="1138468"/>
            <a:ext cx="8867954" cy="3384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fontAlgn="base">
              <a:lnSpc>
                <a:spcPct val="120000"/>
              </a:lnSpc>
            </a:pPr>
            <a:r>
              <a:rPr lang="en-US" sz="2000" b="1" dirty="0">
                <a:solidFill>
                  <a:srgbClr val="002060"/>
                </a:solidFill>
                <a:latin typeface="Gill Sans MT" panose="020B0502020104020203" pitchFamily="34" charset="77"/>
              </a:rPr>
              <a:t>AOB &amp; Next meeting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ill Sans MT" panose="020B0502020104020203" pitchFamily="34" charset="77"/>
              </a:rPr>
              <a:t>Any other business today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ill Sans MT" panose="020B0502020104020203" pitchFamily="34" charset="77"/>
              </a:rPr>
              <a:t>Topics for next meeting</a:t>
            </a: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ill Sans MT" panose="020B0502020104020203" pitchFamily="34" charset="77"/>
              </a:rPr>
              <a:t>Next meeting planned for </a:t>
            </a:r>
            <a:r>
              <a:rPr lang="en-US" sz="2000" dirty="0">
                <a:solidFill>
                  <a:srgbClr val="FF0000"/>
                </a:solidFill>
                <a:latin typeface="Gill Sans MT" panose="020B0502020104020203" pitchFamily="34" charset="77"/>
              </a:rPr>
              <a:t>Tuesday December 12</a:t>
            </a:r>
            <a:r>
              <a:rPr lang="en-US" sz="2000" baseline="30000" dirty="0">
                <a:solidFill>
                  <a:srgbClr val="FF0000"/>
                </a:solidFill>
                <a:latin typeface="Gill Sans MT" panose="020B0502020104020203" pitchFamily="34" charset="77"/>
              </a:rPr>
              <a:t>th</a:t>
            </a:r>
            <a:r>
              <a:rPr lang="en-US" sz="2000" dirty="0">
                <a:solidFill>
                  <a:srgbClr val="FF0000"/>
                </a:solidFill>
                <a:latin typeface="Gill Sans MT" panose="020B0502020104020203" pitchFamily="34" charset="77"/>
              </a:rPr>
              <a:t>, 2023 </a:t>
            </a:r>
            <a:r>
              <a:rPr lang="en-US" sz="2000" dirty="0">
                <a:solidFill>
                  <a:srgbClr val="002060"/>
                </a:solidFill>
                <a:latin typeface="Gill Sans MT" panose="020B0502020104020203" pitchFamily="34" charset="77"/>
              </a:rPr>
              <a:t>@ 15:00 ( 9 am ET) – </a:t>
            </a:r>
            <a:r>
              <a:rPr lang="en-US" sz="2000" dirty="0">
                <a:solidFill>
                  <a:srgbClr val="FF0000"/>
                </a:solidFill>
                <a:latin typeface="Gill Sans MT" panose="020B0502020104020203" pitchFamily="34" charset="77"/>
              </a:rPr>
              <a:t>OK ???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002060"/>
              </a:solidFill>
              <a:latin typeface="Gill Sans MT" panose="020B0502020104020203" pitchFamily="34" charset="77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ill Sans MT" panose="020B0502020104020203" pitchFamily="34" charset="77"/>
              </a:rPr>
              <a:t>Thank you!</a:t>
            </a:r>
          </a:p>
          <a:p>
            <a:pPr>
              <a:lnSpc>
                <a:spcPct val="115000"/>
              </a:lnSpc>
            </a:pPr>
            <a:endParaRPr lang="en-US" sz="1600" b="1" dirty="0">
              <a:effectLst/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D340E5-BE9B-BD37-53F9-7615B889B82D}"/>
              </a:ext>
            </a:extLst>
          </p:cNvPr>
          <p:cNvSpPr txBox="1"/>
          <p:nvPr/>
        </p:nvSpPr>
        <p:spPr>
          <a:xfrm>
            <a:off x="4496200" y="4169362"/>
            <a:ext cx="359664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400" b="1" dirty="0">
                <a:solidFill>
                  <a:srgbClr val="002060"/>
                </a:solidFill>
                <a:latin typeface="Gill Sans MT" panose="020B0502020104020203" pitchFamily="34" charset="77"/>
              </a:rPr>
              <a:t>Christer Bergman​</a:t>
            </a:r>
          </a:p>
          <a:p>
            <a:pPr fontAlgn="base"/>
            <a:r>
              <a:rPr lang="en-US" sz="1400" dirty="0">
                <a:solidFill>
                  <a:srgbClr val="002060"/>
                </a:solidFill>
                <a:latin typeface="Gill Sans MT" panose="020B0502020104020203" pitchFamily="34" charset="77"/>
              </a:rPr>
              <a:t>SIREUS Program Director​</a:t>
            </a:r>
          </a:p>
          <a:p>
            <a:pPr fontAlgn="base"/>
            <a:r>
              <a:rPr lang="en-US" sz="1400" dirty="0">
                <a:solidFill>
                  <a:srgbClr val="002060"/>
                </a:solidFill>
                <a:latin typeface="Gill Sans MT" panose="020B0502020104020203" pitchFamily="34" charset="77"/>
              </a:rPr>
              <a:t>SACC-USA​</a:t>
            </a:r>
          </a:p>
          <a:p>
            <a:pPr fontAlgn="base"/>
            <a:r>
              <a:rPr lang="en-US" sz="1400" dirty="0">
                <a:solidFill>
                  <a:srgbClr val="002060"/>
                </a:solidFill>
                <a:latin typeface="Gill Sans MT" panose="020B0502020104020203" pitchFamily="34" charset="77"/>
              </a:rPr>
              <a:t>+1 703 405 8255​</a:t>
            </a:r>
          </a:p>
          <a:p>
            <a:pPr fontAlgn="base"/>
            <a:r>
              <a:rPr lang="en-US" sz="1400" dirty="0" err="1">
                <a:solidFill>
                  <a:srgbClr val="002060"/>
                </a:solidFill>
                <a:latin typeface="Gill Sans MT" panose="020B0502020104020203" pitchFamily="34" charset="77"/>
              </a:rPr>
              <a:t>christer.bergman@sacc-usa.org</a:t>
            </a:r>
            <a:r>
              <a:rPr lang="en-US" sz="1400" dirty="0">
                <a:solidFill>
                  <a:srgbClr val="002060"/>
                </a:solidFill>
                <a:latin typeface="Gill Sans MT" panose="020B0502020104020203" pitchFamily="34" charset="77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95120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BE4128F-DC0D-DA61-E27D-4B9E71CEC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834799"/>
              </p:ext>
            </p:extLst>
          </p:nvPr>
        </p:nvGraphicFramePr>
        <p:xfrm>
          <a:off x="2262910" y="864511"/>
          <a:ext cx="7666180" cy="5284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9478">
                  <a:extLst>
                    <a:ext uri="{9D8B030D-6E8A-4147-A177-3AD203B41FA5}">
                      <a16:colId xmlns:a16="http://schemas.microsoft.com/office/drawing/2014/main" val="3818785095"/>
                    </a:ext>
                  </a:extLst>
                </a:gridCol>
                <a:gridCol w="2364635">
                  <a:extLst>
                    <a:ext uri="{9D8B030D-6E8A-4147-A177-3AD203B41FA5}">
                      <a16:colId xmlns:a16="http://schemas.microsoft.com/office/drawing/2014/main" val="3074780694"/>
                    </a:ext>
                  </a:extLst>
                </a:gridCol>
                <a:gridCol w="2202067">
                  <a:extLst>
                    <a:ext uri="{9D8B030D-6E8A-4147-A177-3AD203B41FA5}">
                      <a16:colId xmlns:a16="http://schemas.microsoft.com/office/drawing/2014/main" val="2339816227"/>
                    </a:ext>
                  </a:extLst>
                </a:gridCol>
              </a:tblGrid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University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Contact name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Contact e-mail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2395454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Chalmers University of Technology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Anders Palmqvist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2"/>
                        </a:rPr>
                        <a:t>anders.</a:t>
                      </a:r>
                      <a:r>
                        <a:rPr lang="en-US" sz="900" u="sng">
                          <a:effectLst/>
                          <a:hlinkClick r:id="rId2"/>
                        </a:rPr>
                        <a:t>palmqvist</a:t>
                      </a:r>
                      <a:r>
                        <a:rPr lang="en-US" sz="1000" u="sng">
                          <a:effectLst/>
                          <a:hlinkClick r:id="rId2"/>
                        </a:rPr>
                        <a:t>@chalmers.se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456419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University of Gothenburg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Torbjörn Lundh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3"/>
                        </a:rPr>
                        <a:t>torbjorn.lundh@gu.se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3885153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Jönköping University 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Agneta Marell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4"/>
                        </a:rPr>
                        <a:t>agneta.marell@ju.se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9710092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Karolinska Institute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Robert Harris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5"/>
                        </a:rPr>
                        <a:t>robert.harris@ki.se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7817450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KTH Royal Institute of Technology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Stefan Östlund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6"/>
                        </a:rPr>
                        <a:t>stefano@kth.se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4920888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Linköping University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Matts Karlsson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7"/>
                        </a:rPr>
                        <a:t>matts.karlsson@liu.se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958408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Linnaeus University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Ann-Charlotte Larsson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8"/>
                        </a:rPr>
                        <a:t>ann-charlotte.larsson@lnu.se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895191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Luleå University of Technology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Pär Weihed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9"/>
                        </a:rPr>
                        <a:t>par.weihed@ltu.se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837633"/>
                  </a:ext>
                </a:extLst>
              </a:tr>
              <a:tr h="54087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Lund University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Erik Renström</a:t>
                      </a:r>
                      <a:endParaRPr lang="en-US" sz="1100">
                        <a:effectLst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Kristina Eneroth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0"/>
                        </a:rPr>
                        <a:t>Erik.renstrom@rektor.lu.se</a:t>
                      </a:r>
                      <a:endParaRPr lang="en-US" sz="1100">
                        <a:effectLst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11"/>
                        </a:rPr>
                        <a:t>kristina.eneroth@rektor.lu.se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3599602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Mid Sweden University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Anders Fällström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12"/>
                        </a:rPr>
                        <a:t>Anders.fallstrom@miun.se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9275091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Mälardalen University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Helena Jerregård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3"/>
                        </a:rPr>
                        <a:t>helena.jerregard@mdu.se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2411847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Stockholm University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Astrid Söderbergh Widding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14"/>
                        </a:rPr>
                        <a:t>rektor@su.se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550646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Uppsala University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Anders Hagfeldt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15"/>
                        </a:rPr>
                        <a:t>Anders.Hagfeldt@uu.se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043178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</a:rPr>
                        <a:t>Partners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39336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Swedish Embassy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Karin Olofsdotter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6"/>
                        </a:rPr>
                        <a:t>karin.olofsdotter@gov.se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634857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Swedish Institute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Monika Wirkkala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7"/>
                        </a:rPr>
                        <a:t>monika.wirkkala@si.e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8145652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KK-stiftelsen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Eva Schelin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  <a:hlinkClick r:id="rId18"/>
                        </a:rPr>
                        <a:t>eva.schelin@kks.se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0298340"/>
                  </a:ext>
                </a:extLst>
              </a:tr>
              <a:tr h="26352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SACC USA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Signhild Arnegård Hansen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19"/>
                        </a:rPr>
                        <a:t>signhild@hansenfamily.se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5430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70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78EDEC-6427-9A01-7813-33D3D3C0E924}"/>
              </a:ext>
            </a:extLst>
          </p:cNvPr>
          <p:cNvSpPr txBox="1"/>
          <p:nvPr/>
        </p:nvSpPr>
        <p:spPr>
          <a:xfrm>
            <a:off x="2286000" y="1143000"/>
            <a:ext cx="8354291" cy="450745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rtl="0" fontAlgn="base">
              <a:lnSpc>
                <a:spcPct val="120000"/>
              </a:lnSpc>
            </a:pPr>
            <a:r>
              <a:rPr lang="en-US" sz="2000" b="1" i="0" u="none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SIREUS Progress Report</a:t>
            </a:r>
            <a:endParaRPr lang="en-US" sz="2000" dirty="0">
              <a:solidFill>
                <a:srgbClr val="002060"/>
              </a:solidFill>
              <a:latin typeface="Gill Sans MT" panose="020B0502020104020203" pitchFamily="34" charset="77"/>
            </a:endParaRP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Gill Sans MT" panose="020B0502020104020203" pitchFamily="34" charset="77"/>
              </a:rPr>
              <a:t>Working Groups are involved in all activities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 panose="020B0502020104020203" pitchFamily="34" charset="77"/>
              </a:rPr>
              <a:t>Planning of events, mapping of cooperation agreements, definition of focus areas and of thematic areas. 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 panose="020B0502020104020203" pitchFamily="34" charset="77"/>
              </a:rPr>
              <a:t>Support when project plan / goals &amp; activities are being updated.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 panose="020B0502020104020203" pitchFamily="34" charset="77"/>
              </a:rPr>
              <a:t>Feedback on website improvement / update.  </a:t>
            </a: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Gill Sans MT" panose="020B0502020104020203" pitchFamily="34" charset="77"/>
              </a:rPr>
              <a:t>Regional Chambers are very active, monthly meetings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Mapping regions/clusters opportunity with SIREUS members needs.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Mapping and introducing potential affiliated universities and events.</a:t>
            </a: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Gill Sans MT"/>
              </a:rPr>
              <a:t>Events being held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SACC-USA Transatlantic Day February 7th (Stockholm)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SIREUS ENTREPRENEURS forum (Innovation) February 14-16th , Denver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SIREUS CHANCELLORS forum February 21-22nd , Washington DC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SIREUS MEMBERS forum May 31st , Washington DC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endParaRPr lang="en-US" dirty="0">
              <a:solidFill>
                <a:srgbClr val="00206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768881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A picture containing text, snow, outdoor, sky&#10;&#10;Description automatically generated">
            <a:extLst>
              <a:ext uri="{FF2B5EF4-FFF2-40B4-BE49-F238E27FC236}">
                <a16:creationId xmlns:a16="http://schemas.microsoft.com/office/drawing/2014/main" id="{8BEDB98B-E39F-109E-D243-B71D4F61E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183" y="1891971"/>
            <a:ext cx="5690693" cy="317998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4B0B72D-72C1-B806-9600-DE328516C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6408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Gill Sans MT"/>
                <a:cs typeface="Calibri Light"/>
              </a:rPr>
              <a:t>SIREUS ENTREPRENEURS forum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F97B30A-599C-ECF4-4F2E-B217172082C3}"/>
              </a:ext>
            </a:extLst>
          </p:cNvPr>
          <p:cNvCxnSpPr>
            <a:cxnSpLocks/>
          </p:cNvCxnSpPr>
          <p:nvPr/>
        </p:nvCxnSpPr>
        <p:spPr>
          <a:xfrm>
            <a:off x="6084498" y="1720971"/>
            <a:ext cx="11502" cy="4229808"/>
          </a:xfrm>
          <a:prstGeom prst="straightConnector1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0C4D9F8-FD3F-ED5D-3B88-764F609C5B1B}"/>
              </a:ext>
            </a:extLst>
          </p:cNvPr>
          <p:cNvSpPr txBox="1"/>
          <p:nvPr/>
        </p:nvSpPr>
        <p:spPr>
          <a:xfrm>
            <a:off x="401184" y="1716491"/>
            <a:ext cx="5484131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Font typeface="Wingdings,Sans-Serif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Innovation Immersion Week in the Intermountain West</a:t>
            </a:r>
          </a:p>
          <a:p>
            <a:pPr marL="342900" indent="-342900">
              <a:lnSpc>
                <a:spcPct val="150000"/>
              </a:lnSpc>
              <a:buFont typeface="Wingdings,Sans-Serif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cs typeface="Calibri" panose="020F0502020204030204"/>
              </a:rPr>
              <a:t>Conjunction with Destination Start-up in Colorado Boulder and Denver.</a:t>
            </a:r>
          </a:p>
          <a:p>
            <a:pPr marL="342900" indent="-342900">
              <a:lnSpc>
                <a:spcPct val="150000"/>
              </a:lnSpc>
              <a:buFont typeface="Wingdings,Sans-Serif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cs typeface="Calibri" panose="020F0502020204030204"/>
              </a:rPr>
              <a:t>Focus on life science, AI, sustainability,  innovation and founding.</a:t>
            </a:r>
          </a:p>
          <a:p>
            <a:pPr marL="342900" indent="-342900">
              <a:lnSpc>
                <a:spcPct val="150000"/>
              </a:lnSpc>
              <a:buFont typeface="Wingdings,Sans-Serif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cs typeface="Calibri" panose="020F0502020204030204"/>
              </a:rPr>
              <a:t>Networking with established entrepreneurs and investors in the Colorado area.</a:t>
            </a:r>
          </a:p>
          <a:p>
            <a:pPr marL="342900" indent="-342900">
              <a:lnSpc>
                <a:spcPct val="150000"/>
              </a:lnSpc>
              <a:buFont typeface="Wingdings,Sans-Serif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February 14-17, 2023 – LU, UU, SU, </a:t>
            </a:r>
            <a:r>
              <a:rPr lang="en-US" sz="1600" dirty="0" err="1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LiU</a:t>
            </a:r>
            <a:endParaRPr lang="en-US" sz="1600" dirty="0">
              <a:solidFill>
                <a:srgbClr val="002060"/>
              </a:solidFill>
              <a:latin typeface="Gill Sans MT"/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Font typeface="Wingdings,Sans-Serif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8 start up companies &amp; 20 attendees from Sweden</a:t>
            </a:r>
            <a:endParaRPr lang="en-US" sz="1600" dirty="0">
              <a:solidFill>
                <a:srgbClr val="002060"/>
              </a:solidFill>
              <a:latin typeface="Gill Sans MT"/>
              <a:cs typeface="Calibri" panose="020F0502020204030204"/>
            </a:endParaRPr>
          </a:p>
          <a:p>
            <a:pPr marL="342900" indent="-342900">
              <a:lnSpc>
                <a:spcPct val="150000"/>
              </a:lnSpc>
              <a:buFont typeface="Wingdings,Sans-Serif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cs typeface="Calibri" panose="020F0502020204030204"/>
              </a:rPr>
              <a:t>SIREUS total cost: ~ 8,300 USD</a:t>
            </a:r>
          </a:p>
          <a:p>
            <a:pPr marL="342900" indent="-342900">
              <a:lnSpc>
                <a:spcPct val="150000"/>
              </a:lnSpc>
              <a:buFont typeface="Wingdings,Sans-Serif"/>
              <a:buChar char="§"/>
            </a:pPr>
            <a:endParaRPr lang="en-US" sz="2000" dirty="0">
              <a:solidFill>
                <a:srgbClr val="002060"/>
              </a:solidFill>
              <a:latin typeface="Gill Sans MT"/>
              <a:cs typeface="Calibri" panose="020F0502020204030204"/>
            </a:endParaRPr>
          </a:p>
          <a:p>
            <a:pPr marL="342900" indent="-342900">
              <a:lnSpc>
                <a:spcPct val="150000"/>
              </a:lnSpc>
              <a:buFont typeface="Wingdings,Sans-Serif"/>
              <a:buChar char="§"/>
            </a:pPr>
            <a:endParaRPr lang="en-US" sz="2000" dirty="0">
              <a:solidFill>
                <a:srgbClr val="002060"/>
              </a:solidFill>
              <a:latin typeface="Gill Sans MT"/>
              <a:cs typeface="Calibri" panose="020F0502020204030204"/>
            </a:endParaRPr>
          </a:p>
          <a:p>
            <a:endParaRPr lang="en-US" sz="2000" dirty="0">
              <a:solidFill>
                <a:srgbClr val="002060"/>
              </a:solidFill>
              <a:latin typeface="Gill Sans MT"/>
              <a:cs typeface="Calibri" panose="020F0502020204030204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580541E-74DB-3AFD-C5DD-3EFCD6811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687" y="4770727"/>
            <a:ext cx="3422529" cy="188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C6BE968-26FE-6189-F474-67AADD322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939" y="5327421"/>
            <a:ext cx="1944937" cy="51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5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calendar&#10;&#10;Description automatically generated">
            <a:extLst>
              <a:ext uri="{FF2B5EF4-FFF2-40B4-BE49-F238E27FC236}">
                <a16:creationId xmlns:a16="http://schemas.microsoft.com/office/drawing/2014/main" id="{D1CE51E2-505C-F670-09C0-FA9C5DF947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897" y="2261011"/>
            <a:ext cx="5594583" cy="319247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4B0B72D-72C1-B806-9600-DE328516C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14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Gill Sans MT"/>
                <a:cs typeface="Calibri Light"/>
              </a:rPr>
              <a:t>SIREUS CHANCELLORS forum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FFACDA-0E8D-0BE4-8179-CE9C309766B7}"/>
              </a:ext>
            </a:extLst>
          </p:cNvPr>
          <p:cNvSpPr txBox="1"/>
          <p:nvPr/>
        </p:nvSpPr>
        <p:spPr>
          <a:xfrm>
            <a:off x="6401011" y="1795711"/>
            <a:ext cx="5440996" cy="50720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Calibri"/>
                <a:ea typeface="+mn-lt"/>
                <a:cs typeface="+mn-lt"/>
              </a:rPr>
              <a:t>Focus on bringing together thought leaders across government, industry and academia</a:t>
            </a:r>
            <a:endParaRPr lang="en-US" sz="1600" dirty="0">
              <a:solidFill>
                <a:srgbClr val="002060"/>
              </a:solidFill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Calibri" panose="020F0502020204030204"/>
                <a:ea typeface="+mn-lt"/>
                <a:cs typeface="+mn-lt"/>
              </a:rPr>
              <a:t>Among participants: 11 Swedish and 14 American universities. 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Total of 75 active participants.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65 of 68 checked in from Eventbrite</a:t>
            </a:r>
            <a:endParaRPr lang="en-US" sz="1600" dirty="0">
              <a:solidFill>
                <a:srgbClr val="002060"/>
              </a:solidFill>
              <a:latin typeface="Calibri" panose="020F0502020204030204"/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ea typeface="+mn-lt"/>
                <a:cs typeface="+mn-lt"/>
              </a:rPr>
              <a:t>Focus on Leadership, </a:t>
            </a:r>
            <a:r>
              <a:rPr lang="en-US" sz="1600" dirty="0">
                <a:solidFill>
                  <a:srgbClr val="002060"/>
                </a:solidFill>
                <a:ea typeface="+mn-lt"/>
                <a:cs typeface="+mn-lt"/>
              </a:rPr>
              <a:t>Sustainability, Funding, Artificial Intelligence and Soft Diplomacy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cs typeface="Calibri" panose="020F0502020204030204"/>
              </a:rPr>
              <a:t>SIREUS total cost: ~ 23,000 USD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cs typeface="Calibri" panose="020F0502020204030204"/>
              </a:rPr>
              <a:t>No cost for venue, Swedish Embassy in kind contribution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cs typeface="Calibri" panose="020F0502020204030204"/>
              </a:rPr>
              <a:t>Archived on Member Area</a:t>
            </a:r>
          </a:p>
          <a:p>
            <a:pPr marL="800100" lvl="1" indent="-342900">
              <a:lnSpc>
                <a:spcPct val="150000"/>
              </a:lnSpc>
              <a:buFont typeface="Wingdings,Sans-Serif" pitchFamily="2" charset="2"/>
              <a:buChar char="§"/>
            </a:pPr>
            <a:endParaRPr lang="en-US" sz="1600" dirty="0">
              <a:solidFill>
                <a:srgbClr val="002060"/>
              </a:solidFill>
              <a:cs typeface="Calibri"/>
            </a:endParaRP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endParaRPr lang="en-US" sz="2000" dirty="0">
              <a:solidFill>
                <a:srgbClr val="002060"/>
              </a:solidFill>
              <a:latin typeface="Calibri"/>
              <a:cs typeface="Calibri" panose="020F0502020204030204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D59FA5F-5F5B-D407-37B3-6AE991F655E4}"/>
              </a:ext>
            </a:extLst>
          </p:cNvPr>
          <p:cNvCxnSpPr/>
          <p:nvPr/>
        </p:nvCxnSpPr>
        <p:spPr>
          <a:xfrm>
            <a:off x="6098875" y="1979764"/>
            <a:ext cx="8627" cy="3775492"/>
          </a:xfrm>
          <a:prstGeom prst="straightConnector1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0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4B0B72D-72C1-B806-9600-DE328516C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14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Gill Sans MT"/>
                <a:cs typeface="Calibri Light"/>
              </a:rPr>
              <a:t>SIREUS MEMBERS forum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FFACDA-0E8D-0BE4-8179-CE9C309766B7}"/>
              </a:ext>
            </a:extLst>
          </p:cNvPr>
          <p:cNvSpPr txBox="1"/>
          <p:nvPr/>
        </p:nvSpPr>
        <p:spPr>
          <a:xfrm>
            <a:off x="6401011" y="1795711"/>
            <a:ext cx="5440996" cy="50258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Calibri"/>
                <a:ea typeface="+mn-lt"/>
                <a:cs typeface="+mn-lt"/>
              </a:rPr>
              <a:t>A mingle event in conjunction with NAFSA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Calibri"/>
                <a:ea typeface="+mn-lt"/>
                <a:cs typeface="+mn-lt"/>
              </a:rPr>
              <a:t>249 registered participants 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Calibri"/>
                <a:ea typeface="+mn-lt"/>
                <a:cs typeface="+mn-lt"/>
              </a:rPr>
              <a:t>193 participated in the event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Calibri"/>
                <a:ea typeface="+mn-lt"/>
                <a:cs typeface="+mn-lt"/>
              </a:rPr>
              <a:t>12 SIREUS Members represented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Calibri"/>
                <a:ea typeface="+mn-lt"/>
                <a:cs typeface="+mn-lt"/>
              </a:rPr>
              <a:t>6 Affiliated University represented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Calibri"/>
                <a:ea typeface="+mn-lt"/>
                <a:cs typeface="+mn-lt"/>
              </a:rPr>
              <a:t>16 countries represented</a:t>
            </a:r>
            <a:endParaRPr lang="en-US" sz="1600" dirty="0">
              <a:solidFill>
                <a:srgbClr val="002060"/>
              </a:solidFill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Calibri" panose="020F0502020204030204"/>
                <a:ea typeface="+mn-lt"/>
                <a:cs typeface="+mn-lt"/>
              </a:rPr>
              <a:t>23 US States represented 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Calibri" panose="020F0502020204030204"/>
                <a:ea typeface="+mn-lt"/>
                <a:cs typeface="+mn-lt"/>
              </a:rPr>
              <a:t>94 different universities / organizations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cs typeface="Calibri" panose="020F0502020204030204"/>
              </a:rPr>
              <a:t>Total event cost: ~ 5,000 USD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cs typeface="Calibri" panose="020F0502020204030204"/>
              </a:rPr>
              <a:t>(SI will support with ~2,000 USD)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  <a:cs typeface="Calibri" panose="020F0502020204030204"/>
              </a:rPr>
              <a:t>No cost for venue, Swedish Embassy in kind contribution</a:t>
            </a: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endParaRPr lang="en-US" sz="1600" dirty="0">
              <a:solidFill>
                <a:srgbClr val="002060"/>
              </a:solidFill>
              <a:latin typeface="Calibri" panose="020F0502020204030204"/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Font typeface="Wingdings,Sans-Serif" pitchFamily="2" charset="2"/>
              <a:buChar char="§"/>
            </a:pPr>
            <a:endParaRPr lang="en-US" sz="2000" dirty="0">
              <a:solidFill>
                <a:srgbClr val="002060"/>
              </a:solidFill>
              <a:latin typeface="Calibri"/>
              <a:cs typeface="Calibri" panose="020F0502020204030204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D59FA5F-5F5B-D407-37B3-6AE991F655E4}"/>
              </a:ext>
            </a:extLst>
          </p:cNvPr>
          <p:cNvCxnSpPr/>
          <p:nvPr/>
        </p:nvCxnSpPr>
        <p:spPr>
          <a:xfrm>
            <a:off x="6098875" y="1979764"/>
            <a:ext cx="8627" cy="3775492"/>
          </a:xfrm>
          <a:prstGeom prst="straightConnector1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SIREUS MEMBERS forum">
            <a:extLst>
              <a:ext uri="{FF2B5EF4-FFF2-40B4-BE49-F238E27FC236}">
                <a16:creationId xmlns:a16="http://schemas.microsoft.com/office/drawing/2014/main" id="{119C037B-24B1-95FC-49A4-2427C73AF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85" y="2086649"/>
            <a:ext cx="5539736" cy="276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31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78EDEC-6427-9A01-7813-33D3D3C0E924}"/>
              </a:ext>
            </a:extLst>
          </p:cNvPr>
          <p:cNvSpPr txBox="1"/>
          <p:nvPr/>
        </p:nvSpPr>
        <p:spPr>
          <a:xfrm>
            <a:off x="2286000" y="910155"/>
            <a:ext cx="8743361" cy="642182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rtl="0" fontAlgn="base">
              <a:lnSpc>
                <a:spcPct val="120000"/>
              </a:lnSpc>
            </a:pPr>
            <a:r>
              <a:rPr lang="en-US" sz="2400" b="1" i="0" u="none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SIREUS Progress Report </a:t>
            </a:r>
            <a:endParaRPr lang="en-US" sz="2000" i="0" u="none" strike="noStrike" dirty="0">
              <a:solidFill>
                <a:srgbClr val="002060"/>
              </a:solidFill>
              <a:effectLst/>
              <a:latin typeface="Gill Sans MT" panose="020B0502020104020203" pitchFamily="34" charset="77"/>
            </a:endParaRPr>
          </a:p>
          <a:p>
            <a:pPr marL="342900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Gill Sans MT"/>
              </a:rPr>
              <a:t>Events being planned</a:t>
            </a: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Study in Sweden Tour is being planned for mid November</a:t>
            </a:r>
          </a:p>
          <a:p>
            <a:pPr marL="1257300" lvl="2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1400" dirty="0">
                <a:solidFill>
                  <a:srgbClr val="002060"/>
                </a:solidFill>
                <a:latin typeface="Gill Sans MT"/>
              </a:rPr>
              <a:t>Chapman University (CA), Washington State University (WA) and Consulate General of Sweden (NYC)</a:t>
            </a: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Student Fairs are being planned for by SIREUS/ Regional Chambers during 2023</a:t>
            </a: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SIREUS “RESEARCHERS” forum (virtual) being worked on</a:t>
            </a: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SIREUS ENTREPRENEURS Fall 2023 is being researched</a:t>
            </a: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SIREUS ENTREPRENEURS February 2024 is being planned</a:t>
            </a: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SIREUS CHANCELLORS forum in Sweden March 2024 is being researched</a:t>
            </a:r>
          </a:p>
          <a:p>
            <a:pPr marL="347472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Gill Sans MT"/>
              </a:rPr>
              <a:t>Academic leadership delegation from UTSA to JU, GU and Chalmers – May 22</a:t>
            </a:r>
            <a:r>
              <a:rPr lang="en-US" baseline="30000" dirty="0">
                <a:solidFill>
                  <a:srgbClr val="002060"/>
                </a:solidFill>
                <a:latin typeface="Gill Sans MT"/>
              </a:rPr>
              <a:t>nd</a:t>
            </a:r>
            <a:r>
              <a:rPr lang="en-US" dirty="0">
                <a:solidFill>
                  <a:srgbClr val="002060"/>
                </a:solidFill>
                <a:latin typeface="Gill Sans MT"/>
              </a:rPr>
              <a:t> – 25</a:t>
            </a:r>
            <a:r>
              <a:rPr lang="en-US" baseline="30000" dirty="0">
                <a:solidFill>
                  <a:srgbClr val="002060"/>
                </a:solidFill>
                <a:latin typeface="Gill Sans MT"/>
              </a:rPr>
              <a:t>th</a:t>
            </a:r>
          </a:p>
          <a:p>
            <a:pPr marL="804672" lvl="1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Very positive feedback from all parties. Plans are being worked on for follow up.</a:t>
            </a:r>
          </a:p>
          <a:p>
            <a:pPr marL="347472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Gill Sans MT"/>
              </a:rPr>
              <a:t>Create 1-2 workshops within thematic areas and or strategic questions that can attract researchers and staff during 2023</a:t>
            </a: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Gill Sans MT"/>
              </a:rPr>
              <a:t>Strategic Platform items – not yet decided on the forum/format for this topic</a:t>
            </a:r>
          </a:p>
          <a:p>
            <a:pPr marL="800100" lvl="1" indent="-3429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National Security risks, Export control, Academic freedom, Risk awareness, social aspects for researchers, </a:t>
            </a:r>
            <a:r>
              <a:rPr lang="en-US" sz="1600" u="sng" dirty="0">
                <a:solidFill>
                  <a:srgbClr val="002060"/>
                </a:solidFill>
                <a:latin typeface="Gill Sans MT"/>
              </a:rPr>
              <a:t>Research funding </a:t>
            </a:r>
            <a:endParaRPr lang="en-US" sz="1600" dirty="0">
              <a:solidFill>
                <a:srgbClr val="002060"/>
              </a:solidFill>
              <a:latin typeface="Gill Sans MT"/>
            </a:endParaRPr>
          </a:p>
          <a:p>
            <a:pPr marL="800100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endParaRPr lang="en-US" u="sng" dirty="0">
              <a:ea typeface="+mn-lt"/>
              <a:cs typeface="+mn-lt"/>
            </a:endParaRP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endParaRPr lang="en-US" dirty="0">
              <a:solidFill>
                <a:srgbClr val="002060"/>
              </a:solidFill>
              <a:latin typeface="Gill Sans MT"/>
            </a:endParaRPr>
          </a:p>
          <a:p>
            <a:pPr marL="342900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endParaRPr lang="en-US" dirty="0">
              <a:solidFill>
                <a:srgbClr val="002060"/>
              </a:solidFill>
              <a:latin typeface="Gill Sans MT"/>
            </a:endParaRPr>
          </a:p>
          <a:p>
            <a:pPr marL="342900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endParaRPr lang="en-US" dirty="0">
              <a:solidFill>
                <a:srgbClr val="00206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02217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78EDEC-6427-9A01-7813-33D3D3C0E924}"/>
              </a:ext>
            </a:extLst>
          </p:cNvPr>
          <p:cNvSpPr txBox="1"/>
          <p:nvPr/>
        </p:nvSpPr>
        <p:spPr>
          <a:xfrm>
            <a:off x="2286001" y="1143000"/>
            <a:ext cx="7337834" cy="489986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rtl="0" fontAlgn="base">
              <a:lnSpc>
                <a:spcPct val="120000"/>
              </a:lnSpc>
            </a:pPr>
            <a:r>
              <a:rPr lang="en-US" sz="2400" b="1" i="0" u="none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SIREUS Progress Report </a:t>
            </a:r>
            <a:r>
              <a:rPr lang="en-US" b="1" i="0" u="none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(continued)</a:t>
            </a:r>
            <a:endParaRPr lang="en-US" sz="1600" b="1" i="0" u="none" strike="noStrike" dirty="0">
              <a:solidFill>
                <a:srgbClr val="002060"/>
              </a:solidFill>
              <a:effectLst/>
              <a:latin typeface="Gill Sans MT" panose="020B0502020104020203" pitchFamily="34" charset="77"/>
            </a:endParaRPr>
          </a:p>
          <a:p>
            <a:pPr marL="342900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Gill Sans MT"/>
              </a:rPr>
              <a:t>New SIREUS members</a:t>
            </a:r>
            <a:endParaRPr lang="en-US" dirty="0">
              <a:ea typeface="+mn-lt"/>
              <a:cs typeface="+mn-lt"/>
            </a:endParaRP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In contact with 6 other universities, but no new member yet</a:t>
            </a:r>
            <a:endParaRPr lang="en-US" dirty="0">
              <a:solidFill>
                <a:srgbClr val="002060"/>
              </a:solidFill>
              <a:latin typeface="Gill Sans MT"/>
            </a:endParaRPr>
          </a:p>
          <a:p>
            <a:pPr marL="342900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Gill Sans MT"/>
              </a:rPr>
              <a:t>SIREUS Affiliation of American Universities</a:t>
            </a:r>
            <a:endParaRPr lang="en-US" dirty="0">
              <a:ea typeface="+mn-lt"/>
              <a:cs typeface="+mn-lt"/>
            </a:endParaRPr>
          </a:p>
          <a:p>
            <a:pPr marL="800100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MOU signed: Michigan Tech, UTSA, Dakota State, Gustavus Adolphus, Chapman University, Tufts, Washington State University, Purdue and Virginia Tech</a:t>
            </a:r>
          </a:p>
          <a:p>
            <a:pPr marL="800100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MOU verbal agreed: Colorado Boulder</a:t>
            </a:r>
          </a:p>
          <a:p>
            <a:pPr marL="800100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MOU proposed: Kennesaw State, Rutgers, George Washington University and Penn State</a:t>
            </a:r>
          </a:p>
          <a:p>
            <a:pPr marL="800100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New contacts: </a:t>
            </a:r>
            <a:r>
              <a:rPr lang="en-US" sz="1600" dirty="0" err="1">
                <a:solidFill>
                  <a:srgbClr val="002060"/>
                </a:solidFill>
                <a:latin typeface="Gill Sans MT"/>
              </a:rPr>
              <a:t>GeorgiaTech</a:t>
            </a:r>
            <a:r>
              <a:rPr lang="en-US" sz="1600" dirty="0">
                <a:solidFill>
                  <a:srgbClr val="002060"/>
                </a:solidFill>
                <a:latin typeface="Gill Sans MT"/>
              </a:rPr>
              <a:t>, University of Washington, George Mason University, Georgetown University, University of Hawaii, North Park University, American University and Catholic University</a:t>
            </a:r>
          </a:p>
          <a:p>
            <a:pPr marL="800100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Gill Sans MT"/>
              </a:rPr>
              <a:t>MOU not agreed: UMD</a:t>
            </a:r>
          </a:p>
          <a:p>
            <a:pPr lvl="1">
              <a:lnSpc>
                <a:spcPct val="115000"/>
              </a:lnSpc>
            </a:pPr>
            <a:endParaRPr lang="en-US" dirty="0">
              <a:solidFill>
                <a:srgbClr val="002060"/>
              </a:solidFill>
              <a:latin typeface="Gill Sans MT"/>
            </a:endParaRPr>
          </a:p>
          <a:p>
            <a:pPr marL="342900" indent="-342900">
              <a:lnSpc>
                <a:spcPct val="114999"/>
              </a:lnSpc>
              <a:buFont typeface="Wingdings" panose="05000000000000000000" pitchFamily="2" charset="2"/>
              <a:buChar char="§"/>
            </a:pPr>
            <a:endParaRPr lang="en-US" dirty="0">
              <a:solidFill>
                <a:srgbClr val="00206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42356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78EDEC-6427-9A01-7813-33D3D3C0E924}"/>
              </a:ext>
            </a:extLst>
          </p:cNvPr>
          <p:cNvSpPr txBox="1"/>
          <p:nvPr/>
        </p:nvSpPr>
        <p:spPr>
          <a:xfrm>
            <a:off x="2286000" y="1114719"/>
            <a:ext cx="8354291" cy="419473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en-US" sz="2400" b="1" i="0" u="none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SIREUS </a:t>
            </a:r>
            <a:r>
              <a:rPr lang="en-US" sz="2400" b="1" i="0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Decision</a:t>
            </a:r>
            <a:r>
              <a:rPr lang="en-US" sz="2400" b="1" i="0" u="none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 / </a:t>
            </a:r>
            <a:r>
              <a:rPr lang="en-US" sz="2400" b="1" i="0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Discussion</a:t>
            </a:r>
            <a:r>
              <a:rPr lang="en-US" sz="2400" b="1" i="0" u="none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 / </a:t>
            </a:r>
            <a:r>
              <a:rPr lang="en-US" sz="2400" b="1" i="0" u="sng" strike="noStrike" dirty="0">
                <a:solidFill>
                  <a:srgbClr val="002060"/>
                </a:solidFill>
                <a:effectLst/>
                <a:latin typeface="Gill Sans MT" panose="020B0502020104020203" pitchFamily="34" charset="77"/>
              </a:rPr>
              <a:t>Information</a:t>
            </a:r>
          </a:p>
          <a:p>
            <a:pPr marL="342900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ill Sans MT"/>
              </a:rPr>
              <a:t>Funding – </a:t>
            </a:r>
            <a:r>
              <a:rPr lang="en-US" sz="2000" dirty="0" err="1">
                <a:solidFill>
                  <a:srgbClr val="002060"/>
                </a:solidFill>
                <a:latin typeface="Gill Sans MT"/>
              </a:rPr>
              <a:t>Vinnova</a:t>
            </a:r>
            <a:r>
              <a:rPr lang="en-US" sz="2000" dirty="0">
                <a:solidFill>
                  <a:srgbClr val="002060"/>
                </a:solidFill>
                <a:latin typeface="Gill Sans MT"/>
              </a:rPr>
              <a:t> project</a:t>
            </a:r>
            <a:endParaRPr lang="en-US" sz="2000" dirty="0">
              <a:solidFill>
                <a:srgbClr val="000000"/>
              </a:solidFill>
              <a:latin typeface="Gill Sans MT"/>
              <a:cs typeface="Calibri" panose="020F0502020204030204"/>
            </a:endParaRP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ill Sans MT"/>
              </a:rPr>
              <a:t>“SIREUS – Strategic Plan” to become a “</a:t>
            </a:r>
            <a:r>
              <a:rPr lang="en-US" sz="2000" u="sng" dirty="0">
                <a:solidFill>
                  <a:srgbClr val="002060"/>
                </a:solidFill>
                <a:latin typeface="Gill Sans MT"/>
              </a:rPr>
              <a:t>Horizontal and Sustainable Platform</a:t>
            </a:r>
            <a:r>
              <a:rPr lang="en-US" sz="2000" dirty="0">
                <a:solidFill>
                  <a:srgbClr val="002060"/>
                </a:solidFill>
                <a:latin typeface="Gill Sans MT"/>
              </a:rPr>
              <a:t>” </a:t>
            </a:r>
            <a:endParaRPr lang="en-US" sz="2000" dirty="0">
              <a:solidFill>
                <a:srgbClr val="000000"/>
              </a:solidFill>
              <a:latin typeface="Gill Sans MT"/>
              <a:cs typeface="Calibri" panose="020F0502020204030204"/>
            </a:endParaRP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ill Sans MT"/>
              </a:rPr>
              <a:t>SIREUS 2.0 Strategic Plan final version is being worked on</a:t>
            </a: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ill Sans MT"/>
              </a:rPr>
              <a:t>Report to </a:t>
            </a:r>
            <a:r>
              <a:rPr lang="en-US" sz="2000" dirty="0" err="1">
                <a:solidFill>
                  <a:srgbClr val="002060"/>
                </a:solidFill>
                <a:latin typeface="Gill Sans MT"/>
              </a:rPr>
              <a:t>Vinnova</a:t>
            </a:r>
            <a:r>
              <a:rPr lang="en-US" sz="2000" dirty="0">
                <a:solidFill>
                  <a:srgbClr val="002060"/>
                </a:solidFill>
                <a:latin typeface="Gill Sans MT"/>
              </a:rPr>
              <a:t> sent on March 23</a:t>
            </a:r>
            <a:r>
              <a:rPr lang="en-US" sz="2000" baseline="30000" dirty="0">
                <a:solidFill>
                  <a:srgbClr val="002060"/>
                </a:solidFill>
                <a:latin typeface="Gill Sans MT"/>
              </a:rPr>
              <a:t>rd</a:t>
            </a:r>
            <a:r>
              <a:rPr lang="en-US" sz="2000" dirty="0">
                <a:solidFill>
                  <a:srgbClr val="002060"/>
                </a:solidFill>
                <a:latin typeface="Gill Sans MT"/>
              </a:rPr>
              <a:t>  and response on April 20</a:t>
            </a:r>
            <a:r>
              <a:rPr lang="en-US" sz="2000" baseline="30000" dirty="0">
                <a:solidFill>
                  <a:srgbClr val="002060"/>
                </a:solidFill>
                <a:latin typeface="Gill Sans MT"/>
              </a:rPr>
              <a:t>th</a:t>
            </a:r>
            <a:r>
              <a:rPr lang="en-US" sz="2000" dirty="0">
                <a:solidFill>
                  <a:srgbClr val="002060"/>
                </a:solidFill>
                <a:latin typeface="Gill Sans MT"/>
              </a:rPr>
              <a:t> </a:t>
            </a: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“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Vinnova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har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fått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ett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stort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regeringsuppdrag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kring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avancerad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digitalisering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som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påverkar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hela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Vinnova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av den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anledningen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avser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vi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inte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finansiera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en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Gill Sans MT"/>
              </a:rPr>
              <a:t>fortsättning</a:t>
            </a:r>
            <a:r>
              <a:rPr lang="en-US" sz="1600" i="1" dirty="0">
                <a:solidFill>
                  <a:srgbClr val="002060"/>
                </a:solidFill>
                <a:latin typeface="Gill Sans MT"/>
              </a:rPr>
              <a:t> av SIREUS. “</a:t>
            </a:r>
          </a:p>
          <a:p>
            <a:pPr marL="342900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ill Sans MT"/>
              </a:rPr>
              <a:t>The budget calls for another university to join mid-year $20KUSD and Government Support of $20KUSD during the fall.</a:t>
            </a:r>
          </a:p>
          <a:p>
            <a:pPr marL="342900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r>
              <a:rPr lang="en-US" sz="2000" dirty="0">
                <a:solidFill>
                  <a:srgbClr val="002060"/>
                </a:solidFill>
                <a:latin typeface="Gill Sans MT"/>
              </a:rPr>
              <a:t>The financial situation will be very strained …..</a:t>
            </a:r>
          </a:p>
          <a:p>
            <a:pPr marL="800100" lvl="1" indent="-342900">
              <a:lnSpc>
                <a:spcPct val="114999"/>
              </a:lnSpc>
              <a:buFont typeface="Wingdings,Sans-Serif" panose="05000000000000000000" pitchFamily="2" charset="2"/>
              <a:buChar char="§"/>
            </a:pPr>
            <a:endParaRPr lang="en-US" sz="1600" dirty="0">
              <a:solidFill>
                <a:srgbClr val="00206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966137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DED7011-0707-4DB4-9F79-0036143A7E58}" vid="{C2B94162-F432-492C-9BA3-3544B5A5A2A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5616F0497F6544ABB547F432852CAD" ma:contentTypeVersion="16" ma:contentTypeDescription="Create a new document." ma:contentTypeScope="" ma:versionID="82a38aacb1602beeaf472609c52619c0">
  <xsd:schema xmlns:xsd="http://www.w3.org/2001/XMLSchema" xmlns:xs="http://www.w3.org/2001/XMLSchema" xmlns:p="http://schemas.microsoft.com/office/2006/metadata/properties" xmlns:ns2="aad80b9f-b5c0-4b96-b2a9-3b0e52f75f65" xmlns:ns3="dd1a6a48-2a49-48cf-a06a-15f19b7d4c11" targetNamespace="http://schemas.microsoft.com/office/2006/metadata/properties" ma:root="true" ma:fieldsID="75fe03948aaecf78fa03df387b2f759c" ns2:_="" ns3:_="">
    <xsd:import namespace="aad80b9f-b5c0-4b96-b2a9-3b0e52f75f65"/>
    <xsd:import namespace="dd1a6a48-2a49-48cf-a06a-15f19b7d4c1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d80b9f-b5c0-4b96-b2a9-3b0e52f75f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2145f5-bbe4-4f91-a835-726bb6241002}" ma:internalName="TaxCatchAll" ma:showField="CatchAllData" ma:web="aad80b9f-b5c0-4b96-b2a9-3b0e52f75f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1a6a48-2a49-48cf-a06a-15f19b7d4c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0c5145a-67b6-4be8-aea5-183f833123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d1a6a48-2a49-48cf-a06a-15f19b7d4c11">
      <Terms xmlns="http://schemas.microsoft.com/office/infopath/2007/PartnerControls"/>
    </lcf76f155ced4ddcb4097134ff3c332f>
    <TaxCatchAll xmlns="aad80b9f-b5c0-4b96-b2a9-3b0e52f75f65" xsi:nil="true"/>
  </documentManagement>
</p:properties>
</file>

<file path=customXml/itemProps1.xml><?xml version="1.0" encoding="utf-8"?>
<ds:datastoreItem xmlns:ds="http://schemas.openxmlformats.org/officeDocument/2006/customXml" ds:itemID="{2E826D90-3980-434E-914B-0F01BD81F35B}"/>
</file>

<file path=customXml/itemProps2.xml><?xml version="1.0" encoding="utf-8"?>
<ds:datastoreItem xmlns:ds="http://schemas.openxmlformats.org/officeDocument/2006/customXml" ds:itemID="{63FB27DF-522C-4177-8381-B6CBA356D551}"/>
</file>

<file path=customXml/itemProps3.xml><?xml version="1.0" encoding="utf-8"?>
<ds:datastoreItem xmlns:ds="http://schemas.openxmlformats.org/officeDocument/2006/customXml" ds:itemID="{1618C07A-B44E-4C06-B1F5-44290B7C895A}"/>
</file>

<file path=docProps/app.xml><?xml version="1.0" encoding="utf-8"?>
<Properties xmlns="http://schemas.openxmlformats.org/officeDocument/2006/extended-properties" xmlns:vt="http://schemas.openxmlformats.org/officeDocument/2006/docPropsVTypes">
  <Template>SIREUS ppt template 052022</Template>
  <TotalTime>2164</TotalTime>
  <Words>1029</Words>
  <Application>Microsoft Office PowerPoint</Application>
  <PresentationFormat>Widescreen</PresentationFormat>
  <Paragraphs>163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Arial,Sans-Serif</vt:lpstr>
      <vt:lpstr>Calibri</vt:lpstr>
      <vt:lpstr>Calibri Light</vt:lpstr>
      <vt:lpstr>Gill Sans MT</vt:lpstr>
      <vt:lpstr>Wingdings</vt:lpstr>
      <vt:lpstr>Wingdings,Sans-Serif</vt:lpstr>
      <vt:lpstr>Office Theme</vt:lpstr>
      <vt:lpstr>Custom Design</vt:lpstr>
      <vt:lpstr>PowerPoint Presentation</vt:lpstr>
      <vt:lpstr>PowerPoint Presentation</vt:lpstr>
      <vt:lpstr>PowerPoint Presentation</vt:lpstr>
      <vt:lpstr>SIREUS ENTREPRENEURS forum</vt:lpstr>
      <vt:lpstr>SIREUS CHANCELLORS forum</vt:lpstr>
      <vt:lpstr>SIREUS MEMBERS forum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Christer Bergman</dc:creator>
  <cp:lastModifiedBy>Christer Bergman</cp:lastModifiedBy>
  <cp:revision>50</cp:revision>
  <cp:lastPrinted>2023-06-07T19:10:03Z</cp:lastPrinted>
  <dcterms:created xsi:type="dcterms:W3CDTF">2022-05-14T19:06:51Z</dcterms:created>
  <dcterms:modified xsi:type="dcterms:W3CDTF">2023-06-07T19:17:29Z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0x010100B15616F0497F6544ABB547F432852CAD</vt:lpwstr>
  </property>
</Properties>
</file>